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1" r:id="rId4"/>
    <p:sldId id="280" r:id="rId5"/>
    <p:sldId id="258" r:id="rId6"/>
    <p:sldId id="278" r:id="rId7"/>
    <p:sldId id="318" r:id="rId8"/>
    <p:sldId id="331" r:id="rId9"/>
    <p:sldId id="293" r:id="rId10"/>
    <p:sldId id="317" r:id="rId11"/>
    <p:sldId id="327" r:id="rId12"/>
    <p:sldId id="260" r:id="rId13"/>
    <p:sldId id="291" r:id="rId14"/>
    <p:sldId id="332" r:id="rId15"/>
    <p:sldId id="269" r:id="rId16"/>
    <p:sldId id="267" r:id="rId17"/>
    <p:sldId id="270" r:id="rId18"/>
    <p:sldId id="273" r:id="rId19"/>
    <p:sldId id="320" r:id="rId20"/>
    <p:sldId id="321" r:id="rId21"/>
    <p:sldId id="322" r:id="rId22"/>
    <p:sldId id="277" r:id="rId23"/>
    <p:sldId id="275" r:id="rId24"/>
    <p:sldId id="324" r:id="rId25"/>
    <p:sldId id="329" r:id="rId26"/>
    <p:sldId id="325" r:id="rId27"/>
    <p:sldId id="326" r:id="rId28"/>
    <p:sldId id="292" r:id="rId29"/>
    <p:sldId id="330" r:id="rId30"/>
    <p:sldId id="276" r:id="rId31"/>
    <p:sldId id="265" r:id="rId32"/>
    <p:sldId id="328" r:id="rId3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33" cy="7203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2A03B-E732-43A4-AA8E-CAAEC7EDAAF8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884E7-E1EC-464F-950E-C3ED7FE64214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CC1EE-7393-4320-B3B2-EE96D4445F11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8EA5826-AE92-4C78-B3A7-240387366222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E5C3-9441-4404-9892-58CF1370E366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BEEA2-D3A0-4230-BB00-E141E9078E17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C24D7-0FE1-4B2C-A981-3262EE1F27D2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59B70-F6C8-47D5-93D7-1EB00E8E9E0D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1470B-7505-4CD8-898F-28D6C8EC4F9D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FCFF8-963D-4B62-93E1-AD7ADF155D58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5CECF-2ADA-4E8A-8BE3-8CBC690ED9B3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295EC-8C73-4FB3-848F-40D545228E1B}" type="slidenum">
              <a:rPr lang="sr-Latn-CS" altLang="zh-CN"/>
              <a:pPr/>
              <a:t>‹#›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zh-CN" smtClean="0">
                <a:sym typeface="MS PGothic" pitchFamily="34" charset="-128"/>
              </a:rPr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zh-CN" smtClean="0">
                <a:sym typeface="MS PGothic" pitchFamily="34" charset="-128"/>
              </a:rPr>
              <a:t>Kliknite da biste uredili stilove teksta matrice</a:t>
            </a:r>
          </a:p>
          <a:p>
            <a:pPr lvl="1"/>
            <a:r>
              <a:rPr lang="sr-Latn-CS" altLang="zh-CN" smtClean="0">
                <a:sym typeface="MS PGothic" pitchFamily="34" charset="-128"/>
              </a:rPr>
              <a:t>Druga razina</a:t>
            </a:r>
          </a:p>
          <a:p>
            <a:pPr lvl="2"/>
            <a:r>
              <a:rPr lang="sr-Latn-CS" altLang="zh-CN" smtClean="0">
                <a:sym typeface="MS PGothic" pitchFamily="34" charset="-128"/>
              </a:rPr>
              <a:t>Treća razina</a:t>
            </a:r>
          </a:p>
          <a:p>
            <a:pPr lvl="3"/>
            <a:r>
              <a:rPr lang="sr-Latn-CS" altLang="zh-CN" smtClean="0">
                <a:sym typeface="MS PGothic" pitchFamily="34" charset="-128"/>
              </a:rPr>
              <a:t>Četvrta razina</a:t>
            </a:r>
          </a:p>
          <a:p>
            <a:pPr lvl="4"/>
            <a:r>
              <a:rPr lang="sr-Latn-CS" altLang="zh-CN" smtClean="0">
                <a:sym typeface="MS PGothic" pitchFamily="34" charset="-128"/>
              </a:rPr>
              <a:t>Peta razina</a:t>
            </a:r>
          </a:p>
        </p:txBody>
      </p:sp>
      <p:sp>
        <p:nvSpPr>
          <p:cNvPr id="1028" name="Rezervirano mjesto datuma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39D8F09B-017B-484C-A3B6-E1E5EA4594E8}" type="datetime1">
              <a:rPr lang="en-US" altLang="zh-CN"/>
              <a:pPr/>
              <a:t>10/15/2013</a:t>
            </a:fld>
            <a:endParaRPr lang="sr-Latn-CS" altLang="zh-CN"/>
          </a:p>
        </p:txBody>
      </p:sp>
      <p:sp>
        <p:nvSpPr>
          <p:cNvPr id="1029" name="Rezervirano mjesto podnožja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r-Latn-CS"/>
          </a:p>
        </p:txBody>
      </p:sp>
      <p:sp>
        <p:nvSpPr>
          <p:cNvPr id="1030" name="Rezervirano mjesto broja slajda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9E418B7-D72E-4556-B855-E71CB8CC97CC}" type="slidenum">
              <a:rPr lang="sr-Latn-CS" altLang="zh-CN"/>
              <a:pPr/>
              <a:t>‹#›</a:t>
            </a:fld>
            <a:endParaRPr lang="sr-Latn-C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MS PGothic" pitchFamily="34" charset="-128"/>
        </a:defRPr>
      </a:lvl1pPr>
      <a:lvl2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2pPr>
      <a:lvl3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3pPr>
      <a:lvl4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4pPr>
      <a:lvl5pPr marL="9144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MS PGothic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MS PGothic" pitchFamily="34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MS PGothic" pitchFamily="34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MS PGothic" pitchFamily="34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MS PGothic" pitchFamily="34" charset="-128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 marL="0" indent="0"/>
            <a:r>
              <a:rPr lang="sr-Latn-CS" altLang="zh-CN" sz="4000" dirty="0" err="1"/>
              <a:t>Predikcija</a:t>
            </a:r>
            <a:r>
              <a:rPr lang="sr-Latn-CS" altLang="zh-CN" sz="4000" dirty="0"/>
              <a:t> ishoda IVF postupaka u žena s niskim serumskim </a:t>
            </a:r>
            <a:r>
              <a:rPr lang="sr-Latn-CS" altLang="zh-CN" sz="4000" dirty="0" err="1"/>
              <a:t>vrijednostima</a:t>
            </a:r>
            <a:r>
              <a:rPr lang="sr-Latn-CS" altLang="zh-CN" sz="4000" dirty="0"/>
              <a:t> AMH</a:t>
            </a:r>
          </a:p>
        </p:txBody>
      </p:sp>
      <p:sp>
        <p:nvSpPr>
          <p:cNvPr id="3075" name="Subtit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pitchFamily="34" charset="0"/>
              <a:buNone/>
            </a:pPr>
            <a:r>
              <a:rPr lang="sr-Latn-CS" altLang="zh-CN" sz="2800">
                <a:solidFill>
                  <a:srgbClr val="898989"/>
                </a:solidFill>
              </a:rPr>
              <a:t>Miro Šimun Alebić</a:t>
            </a:r>
          </a:p>
          <a:p>
            <a:pPr marL="0" indent="0" algn="ctr">
              <a:lnSpc>
                <a:spcPct val="80000"/>
              </a:lnSpc>
              <a:buFont typeface="Arial" pitchFamily="34" charset="0"/>
              <a:buNone/>
            </a:pPr>
            <a:r>
              <a:rPr lang="sr-Latn-CS" altLang="zh-CN" sz="2800">
                <a:solidFill>
                  <a:srgbClr val="898989"/>
                </a:solidFill>
              </a:rPr>
              <a:t>Odjel za humanu reprodukciju</a:t>
            </a:r>
          </a:p>
          <a:p>
            <a:pPr marL="0" indent="0" algn="ctr">
              <a:lnSpc>
                <a:spcPct val="80000"/>
              </a:lnSpc>
              <a:buFont typeface="Arial" pitchFamily="34" charset="0"/>
              <a:buNone/>
            </a:pPr>
            <a:r>
              <a:rPr lang="sr-Latn-CS" altLang="zh-CN" sz="2800">
                <a:solidFill>
                  <a:srgbClr val="898989"/>
                </a:solidFill>
              </a:rPr>
              <a:t>Klinika za ženske bolesti i porode</a:t>
            </a:r>
          </a:p>
          <a:p>
            <a:pPr marL="0" indent="0" algn="ctr">
              <a:lnSpc>
                <a:spcPct val="80000"/>
              </a:lnSpc>
              <a:buFont typeface="Arial" pitchFamily="34" charset="0"/>
              <a:buNone/>
            </a:pPr>
            <a:r>
              <a:rPr lang="sr-Latn-CS" altLang="zh-CN" sz="2800">
                <a:solidFill>
                  <a:srgbClr val="898989"/>
                </a:solidFill>
              </a:rPr>
              <a:t>KB Merkur</a:t>
            </a:r>
            <a:endParaRPr lang="sr-Latn-CS" altLang="zh-CN" sz="2800"/>
          </a:p>
        </p:txBody>
      </p:sp>
    </p:spTree>
  </p:cSld>
  <p:clrMapOvr>
    <a:masterClrMapping/>
  </p:clrMapOvr>
  <p:transition advTm="2669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marL="0" indent="0"/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before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first</a:t>
            </a:r>
            <a:r>
              <a:rPr lang="sr-Latn-CS" altLang="zh-CN" dirty="0" smtClean="0"/>
              <a:t> IVF </a:t>
            </a:r>
            <a:r>
              <a:rPr lang="sr-Latn-CS" altLang="zh-CN" dirty="0" err="1" smtClean="0"/>
              <a:t>cycle</a:t>
            </a:r>
            <a:endParaRPr lang="sr-Latn-CS" altLang="zh-CN" dirty="0"/>
          </a:p>
        </p:txBody>
      </p:sp>
      <p:sp>
        <p:nvSpPr>
          <p:cNvPr id="92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66119" y="1628175"/>
            <a:ext cx="8229600" cy="4525963"/>
          </a:xfrm>
          <a:ln/>
        </p:spPr>
        <p:txBody>
          <a:bodyPr anchor="ctr"/>
          <a:lstStyle/>
          <a:p>
            <a:pPr marL="0" lvl="1" algn="l">
              <a:buFont typeface="Arial" pitchFamily="34" charset="0"/>
              <a:buChar char="•"/>
            </a:pPr>
            <a:r>
              <a:rPr lang="en-US" dirty="0"/>
              <a:t>multivariate age-AMH model</a:t>
            </a:r>
            <a:r>
              <a:rPr lang="hr-HR" altLang="en-US" dirty="0"/>
              <a:t> </a:t>
            </a:r>
            <a:r>
              <a:rPr lang="hr-HR" altLang="en-US" dirty="0" err="1"/>
              <a:t>significantly</a:t>
            </a:r>
            <a:r>
              <a:rPr lang="hr-HR" altLang="en-US" dirty="0"/>
              <a:t> </a:t>
            </a:r>
            <a:r>
              <a:rPr lang="hr-HR" altLang="en-US" dirty="0" err="1"/>
              <a:t>improved</a:t>
            </a:r>
            <a:r>
              <a:rPr lang="en-US" dirty="0"/>
              <a:t> LB prediction accuracy</a:t>
            </a:r>
            <a:r>
              <a:rPr lang="hr-HR" altLang="en-US" dirty="0"/>
              <a:t> </a:t>
            </a:r>
            <a:r>
              <a:rPr lang="en-US" dirty="0"/>
              <a:t>of both </a:t>
            </a:r>
            <a:r>
              <a:rPr lang="en-US" dirty="0" err="1"/>
              <a:t>univariate</a:t>
            </a:r>
            <a:r>
              <a:rPr lang="hr-HR" altLang="en-US" dirty="0"/>
              <a:t> </a:t>
            </a:r>
            <a:r>
              <a:rPr lang="en-US" dirty="0"/>
              <a:t>and age </a:t>
            </a:r>
            <a:r>
              <a:rPr lang="en-US" dirty="0" smtClean="0"/>
              <a:t>models</a:t>
            </a:r>
            <a:endParaRPr lang="hr-HR" dirty="0" smtClean="0"/>
          </a:p>
          <a:p>
            <a:pPr marL="0" lvl="1" indent="252000" algn="l">
              <a:buFont typeface="Arial" pitchFamily="34" charset="0"/>
              <a:buChar char="•"/>
            </a:pPr>
            <a:r>
              <a:rPr lang="hr-HR" altLang="en-US" dirty="0" smtClean="0"/>
              <a:t>ROC-AUC</a:t>
            </a:r>
            <a:r>
              <a:rPr lang="hr-HR" altLang="en-US" baseline="-25000" dirty="0" smtClean="0"/>
              <a:t>AMH-age</a:t>
            </a:r>
            <a:r>
              <a:rPr lang="hr-HR" altLang="en-US" dirty="0" smtClean="0"/>
              <a:t> 0.66 (95% CI 0.61–0.72) vs</a:t>
            </a:r>
            <a:endParaRPr lang="en-US" dirty="0" smtClean="0"/>
          </a:p>
          <a:p>
            <a:pPr marL="0" lvl="1" indent="252000" algn="l">
              <a:buFont typeface="Arial" pitchFamily="34" charset="0"/>
              <a:buChar char="•"/>
            </a:pPr>
            <a:r>
              <a:rPr lang="hr-HR" altLang="en-US" dirty="0" smtClean="0"/>
              <a:t>ROC-AUC</a:t>
            </a:r>
            <a:r>
              <a:rPr lang="en-US" baseline="-25000" dirty="0"/>
              <a:t>AMH</a:t>
            </a:r>
            <a:r>
              <a:rPr lang="en-US" dirty="0"/>
              <a:t> </a:t>
            </a:r>
            <a:r>
              <a:rPr lang="hr-HR" altLang="en-US" dirty="0"/>
              <a:t>0.57, (95% CI 0.52–0.61,P&lt;0.05) </a:t>
            </a:r>
            <a:r>
              <a:rPr lang="hr-HR" altLang="en-US" dirty="0" err="1" smtClean="0"/>
              <a:t>and</a:t>
            </a:r>
            <a:endParaRPr lang="hr-HR" altLang="en-US" dirty="0" smtClean="0"/>
          </a:p>
          <a:p>
            <a:pPr marL="0" lvl="1" indent="252000" algn="l">
              <a:buFont typeface="Arial" pitchFamily="34" charset="0"/>
              <a:buChar char="•"/>
            </a:pPr>
            <a:r>
              <a:rPr lang="hr-HR" altLang="en-US" dirty="0" smtClean="0"/>
              <a:t>ROC-</a:t>
            </a:r>
            <a:r>
              <a:rPr lang="hr-HR" altLang="en-US" dirty="0" err="1" smtClean="0"/>
              <a:t>AUC</a:t>
            </a:r>
            <a:r>
              <a:rPr lang="hr-HR" altLang="en-US" baseline="-25000" dirty="0" err="1" smtClean="0"/>
              <a:t>age</a:t>
            </a:r>
            <a:r>
              <a:rPr lang="hr-HR" altLang="en-US" dirty="0" smtClean="0"/>
              <a:t>(95</a:t>
            </a:r>
            <a:r>
              <a:rPr lang="hr-HR" altLang="en-US" dirty="0"/>
              <a:t>% CI 0.52–0.59,P&lt;0.05</a:t>
            </a:r>
            <a:r>
              <a:rPr lang="hr-HR" altLang="en-US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hr-HR" altLang="en-US" sz="2800" dirty="0" err="1" smtClean="0"/>
              <a:t>in</a:t>
            </a:r>
            <a:r>
              <a:rPr lang="hr-HR" altLang="en-US" sz="2800" dirty="0" smtClean="0"/>
              <a:t> </a:t>
            </a:r>
            <a:r>
              <a:rPr lang="hr-HR" altLang="en-US" sz="2800" dirty="0" err="1"/>
              <a:t>the</a:t>
            </a:r>
            <a:r>
              <a:rPr lang="hr-HR" altLang="en-US" sz="2800" dirty="0"/>
              <a:t> same </a:t>
            </a:r>
            <a:r>
              <a:rPr lang="hr-HR" altLang="en-US" sz="2800" dirty="0" smtClean="0"/>
              <a:t>age </a:t>
            </a:r>
            <a:r>
              <a:rPr lang="hr-HR" altLang="en-US" sz="2800" dirty="0" err="1" smtClean="0"/>
              <a:t>category</a:t>
            </a:r>
            <a:r>
              <a:rPr lang="hr-HR" altLang="en-US" sz="2800" dirty="0" smtClean="0"/>
              <a:t>, </a:t>
            </a:r>
            <a:r>
              <a:rPr lang="hr-HR" altLang="en-US" sz="2800" dirty="0"/>
              <a:t>AMH </a:t>
            </a:r>
            <a:r>
              <a:rPr lang="hr-HR" altLang="en-US" sz="2800" dirty="0" smtClean="0"/>
              <a:t>is </a:t>
            </a:r>
            <a:r>
              <a:rPr lang="en-US" sz="2800" dirty="0" smtClean="0"/>
              <a:t>able to</a:t>
            </a:r>
            <a:r>
              <a:rPr lang="hr-HR" sz="2800" dirty="0" smtClean="0"/>
              <a:t> </a:t>
            </a:r>
            <a:r>
              <a:rPr lang="en-US" sz="2800" dirty="0" smtClean="0"/>
              <a:t>distinguish between pregnancy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non</a:t>
            </a:r>
            <a:r>
              <a:rPr lang="hr-HR" sz="2800" dirty="0" smtClean="0"/>
              <a:t>-</a:t>
            </a:r>
            <a:r>
              <a:rPr lang="hr-HR" sz="2800" dirty="0" err="1" smtClean="0"/>
              <a:t>pregnancy</a:t>
            </a:r>
            <a:r>
              <a:rPr lang="hr-HR" sz="2800" dirty="0" smtClean="0"/>
              <a:t> </a:t>
            </a:r>
            <a:r>
              <a:rPr lang="sr-Latn-CS" altLang="en-US" sz="2800" dirty="0" smtClean="0"/>
              <a:t>(La </a:t>
            </a:r>
            <a:r>
              <a:rPr lang="sr-Latn-CS" altLang="en-US" sz="2800" dirty="0" err="1" smtClean="0"/>
              <a:t>Marca</a:t>
            </a:r>
            <a:r>
              <a:rPr lang="sr-Latn-CS" altLang="en-US" sz="2800" dirty="0" smtClean="0"/>
              <a:t> et al., 201</a:t>
            </a:r>
            <a:r>
              <a:rPr lang="hr-HR" altLang="en-US" sz="2800" dirty="0" smtClean="0"/>
              <a:t>1</a:t>
            </a:r>
            <a:r>
              <a:rPr lang="sr-Latn-CS" altLang="en-US" sz="2800" dirty="0" smtClean="0"/>
              <a:t>)</a:t>
            </a:r>
            <a:r>
              <a:rPr lang="hr-HR" altLang="en-US" sz="2800" dirty="0" smtClean="0"/>
              <a:t> </a:t>
            </a:r>
            <a:endParaRPr lang="hr-HR" altLang="en-US" sz="2800" dirty="0"/>
          </a:p>
        </p:txBody>
      </p:sp>
    </p:spTree>
  </p:cSld>
  <p:clrMapOvr>
    <a:masterClrMapping/>
  </p:clrMapOvr>
  <p:transition advTm="4441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433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dirty="0" err="1" smtClean="0"/>
              <a:t>in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the</a:t>
            </a:r>
            <a:r>
              <a:rPr lang="hr-HR" altLang="en-US" dirty="0" smtClean="0"/>
              <a:t> same AMH </a:t>
            </a:r>
            <a:r>
              <a:rPr lang="hr-HR" altLang="en-US" dirty="0" err="1" smtClean="0"/>
              <a:t>and</a:t>
            </a:r>
            <a:r>
              <a:rPr lang="hr-HR" altLang="en-US" dirty="0" smtClean="0"/>
              <a:t> age </a:t>
            </a:r>
            <a:r>
              <a:rPr lang="hr-HR" altLang="en-US" dirty="0" err="1" smtClean="0"/>
              <a:t>category</a:t>
            </a:r>
            <a:r>
              <a:rPr lang="hr-HR" altLang="en-US" dirty="0" smtClean="0"/>
              <a:t>, </a:t>
            </a:r>
            <a:r>
              <a:rPr lang="hr-HR" altLang="en-US" dirty="0" err="1" smtClean="0"/>
              <a:t>there</a:t>
            </a:r>
            <a:r>
              <a:rPr lang="hr-HR" altLang="en-US" dirty="0" smtClean="0"/>
              <a:t> are </a:t>
            </a:r>
            <a:r>
              <a:rPr lang="hr-HR" altLang="en-US" dirty="0" err="1" smtClean="0"/>
              <a:t>still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patients</a:t>
            </a:r>
            <a:r>
              <a:rPr lang="hr-HR" altLang="en-US" dirty="0" smtClean="0"/>
              <a:t> who </a:t>
            </a:r>
            <a:r>
              <a:rPr lang="hr-HR" altLang="en-US" dirty="0" err="1" smtClean="0"/>
              <a:t>achieve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pregnancy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and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those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who</a:t>
            </a:r>
            <a:r>
              <a:rPr lang="hr-HR" altLang="en-US" dirty="0" smtClean="0"/>
              <a:t> do </a:t>
            </a:r>
            <a:r>
              <a:rPr lang="hr-HR" altLang="en-US" dirty="0" err="1" smtClean="0"/>
              <a:t>not</a:t>
            </a:r>
            <a:endParaRPr lang="hr-HR" altLang="en-US" dirty="0" smtClean="0"/>
          </a:p>
          <a:p>
            <a:r>
              <a:rPr lang="hr-HR" altLang="en-US" dirty="0" smtClean="0"/>
              <a:t>is it </a:t>
            </a:r>
            <a:r>
              <a:rPr lang="hr-HR" altLang="en-US" dirty="0" err="1" smtClean="0"/>
              <a:t>possible</a:t>
            </a:r>
            <a:r>
              <a:rPr lang="hr-HR" altLang="en-US" dirty="0" smtClean="0"/>
              <a:t> to </a:t>
            </a:r>
            <a:r>
              <a:rPr lang="hr-HR" altLang="en-US" dirty="0" err="1" smtClean="0"/>
              <a:t>identify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those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with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acceptable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pregnancy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prospects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among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expected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POORs</a:t>
            </a:r>
            <a:r>
              <a:rPr lang="hr-HR" altLang="en-US" dirty="0" smtClean="0"/>
              <a:t> prior to </a:t>
            </a:r>
            <a:r>
              <a:rPr lang="hr-HR" altLang="en-US" dirty="0" err="1" smtClean="0"/>
              <a:t>the</a:t>
            </a:r>
            <a:r>
              <a:rPr lang="hr-HR" altLang="en-US" dirty="0" smtClean="0"/>
              <a:t> first IVF </a:t>
            </a:r>
            <a:r>
              <a:rPr lang="hr-HR" altLang="en-US" dirty="0" err="1" smtClean="0"/>
              <a:t>cycle</a:t>
            </a:r>
            <a:r>
              <a:rPr lang="hr-HR" altLang="en-US" dirty="0" smtClean="0"/>
              <a:t>?</a:t>
            </a:r>
            <a:endParaRPr lang="hr-HR" altLang="en-US" dirty="0"/>
          </a:p>
        </p:txBody>
      </p:sp>
    </p:spTree>
  </p:cSld>
  <p:clrMapOvr>
    <a:masterClrMapping/>
  </p:clrMapOvr>
  <p:transition advTm="4652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433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66119" y="1484109"/>
            <a:ext cx="8229600" cy="4754178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sr-Latn-CS" altLang="en-US" i="1" dirty="0" err="1" smtClean="0"/>
              <a:t>Objective</a:t>
            </a:r>
            <a:r>
              <a:rPr lang="sr-Latn-CS" altLang="en-US" i="1" dirty="0"/>
              <a:t>:</a:t>
            </a:r>
          </a:p>
          <a:p>
            <a:pPr lvl="1"/>
            <a:r>
              <a:rPr lang="sr-Latn-CS" altLang="en-US" dirty="0"/>
              <a:t>to</a:t>
            </a:r>
            <a:r>
              <a:rPr lang="en-US" dirty="0"/>
              <a:t> investigate</a:t>
            </a:r>
            <a:r>
              <a:rPr lang="sr-Latn-CS" altLang="en-US" dirty="0"/>
              <a:t> </a:t>
            </a:r>
          </a:p>
          <a:p>
            <a:pPr lvl="2"/>
            <a:r>
              <a:rPr lang="sr-Latn-CS" altLang="en-US" dirty="0" err="1"/>
              <a:t>whether</a:t>
            </a:r>
            <a:r>
              <a:rPr lang="sr-Latn-CS" altLang="en-US" dirty="0"/>
              <a:t> 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any</a:t>
            </a:r>
            <a:r>
              <a:rPr lang="sr-Latn-CS" altLang="en-US" dirty="0" smtClean="0"/>
              <a:t> of the</a:t>
            </a:r>
            <a:r>
              <a:rPr lang="en-US" dirty="0" smtClean="0"/>
              <a:t> </a:t>
            </a:r>
            <a:r>
              <a:rPr lang="en-US" b="1" dirty="0" smtClean="0"/>
              <a:t>endocrine and/or clinical characteristic</a:t>
            </a:r>
            <a:r>
              <a:rPr lang="sr-Latn-CS" altLang="en-US" b="1" dirty="0" smtClean="0"/>
              <a:t> (s) </a:t>
            </a:r>
            <a:r>
              <a:rPr lang="sr-Latn-CS" altLang="en-US" b="1" dirty="0" err="1" smtClean="0"/>
              <a:t>obtainable</a:t>
            </a:r>
            <a:r>
              <a:rPr lang="sr-Latn-CS" altLang="en-US" b="1" dirty="0" smtClean="0"/>
              <a:t> </a:t>
            </a:r>
            <a:r>
              <a:rPr lang="en-US" b="1" dirty="0" smtClean="0"/>
              <a:t>prior</a:t>
            </a:r>
            <a:r>
              <a:rPr lang="en-US" dirty="0" smtClean="0"/>
              <a:t> to the first </a:t>
            </a:r>
            <a:r>
              <a:rPr lang="sr-Latn-CS" altLang="en-US" dirty="0" smtClean="0"/>
              <a:t>(G</a:t>
            </a:r>
            <a:r>
              <a:rPr lang="en-US" dirty="0" err="1" smtClean="0"/>
              <a:t>nRH</a:t>
            </a:r>
            <a:r>
              <a:rPr lang="en-US" dirty="0" smtClean="0"/>
              <a:t> antagonist </a:t>
            </a:r>
            <a:r>
              <a:rPr lang="sr-Latn-CS" altLang="en-US" dirty="0" smtClean="0"/>
              <a:t>)</a:t>
            </a:r>
            <a:r>
              <a:rPr lang="en-US" dirty="0" smtClean="0"/>
              <a:t>IVF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cycle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could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improve</a:t>
            </a:r>
            <a:r>
              <a:rPr lang="sr-Latn-CS" altLang="en-US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accuracy of IVF outcome prediction based on the female </a:t>
            </a:r>
            <a:r>
              <a:rPr lang="en-US" b="1" dirty="0"/>
              <a:t>age</a:t>
            </a:r>
            <a:r>
              <a:rPr lang="en-US" dirty="0"/>
              <a:t> alone </a:t>
            </a:r>
            <a:r>
              <a:rPr lang="sr-Latn-CS" altLang="en-US" dirty="0"/>
              <a:t>in </a:t>
            </a:r>
            <a:r>
              <a:rPr lang="sr-Latn-CS" altLang="en-US" dirty="0" err="1"/>
              <a:t>expected</a:t>
            </a:r>
            <a:r>
              <a:rPr lang="sr-Latn-CS" altLang="en-US" dirty="0"/>
              <a:t> </a:t>
            </a:r>
            <a:r>
              <a:rPr lang="sr-Latn-CS" altLang="en-US" dirty="0" err="1"/>
              <a:t>poor</a:t>
            </a:r>
            <a:r>
              <a:rPr lang="sr-Latn-CS" altLang="en-US" dirty="0"/>
              <a:t> </a:t>
            </a:r>
            <a:r>
              <a:rPr lang="sr-Latn-CS" altLang="en-US" dirty="0" err="1"/>
              <a:t>responders</a:t>
            </a:r>
            <a:r>
              <a:rPr lang="sr-Latn-CS" altLang="en-US" dirty="0"/>
              <a:t> (</a:t>
            </a:r>
            <a:r>
              <a:rPr lang="sr-Latn-CS" altLang="en-US" dirty="0" err="1"/>
              <a:t>by</a:t>
            </a:r>
            <a:r>
              <a:rPr lang="sr-Latn-CS" altLang="en-US" dirty="0"/>
              <a:t> </a:t>
            </a:r>
            <a:r>
              <a:rPr lang="sr-Latn-CS" altLang="en-US" dirty="0" err="1"/>
              <a:t>low</a:t>
            </a:r>
            <a:r>
              <a:rPr lang="sr-Latn-CS" altLang="en-US" dirty="0"/>
              <a:t> AMH </a:t>
            </a:r>
            <a:r>
              <a:rPr lang="sr-Latn-CS" altLang="en-US" dirty="0" err="1"/>
              <a:t>levels</a:t>
            </a:r>
            <a:r>
              <a:rPr lang="sr-Latn-CS" altLang="en-US" dirty="0" smtClean="0"/>
              <a:t>)</a:t>
            </a:r>
          </a:p>
          <a:p>
            <a:pPr lvl="1"/>
            <a:r>
              <a:rPr lang="sr-Latn-CS" altLang="en-US" dirty="0" smtClean="0"/>
              <a:t>to </a:t>
            </a:r>
            <a:r>
              <a:rPr lang="sr-Latn-CS" altLang="en-US" dirty="0" err="1" smtClean="0"/>
              <a:t>identify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parameter</a:t>
            </a:r>
            <a:r>
              <a:rPr lang="sr-Latn-CS" altLang="en-US" dirty="0" smtClean="0"/>
              <a:t>(s) </a:t>
            </a:r>
            <a:r>
              <a:rPr lang="sr-Latn-CS" altLang="en-US" dirty="0" err="1" smtClean="0"/>
              <a:t>able</a:t>
            </a:r>
            <a:r>
              <a:rPr lang="sr-Latn-CS" altLang="en-US" dirty="0" smtClean="0"/>
              <a:t> to </a:t>
            </a:r>
            <a:r>
              <a:rPr lang="sr-Latn-CS" altLang="en-US" dirty="0" err="1" smtClean="0"/>
              <a:t>discriminate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patients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with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favorable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and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unfavorable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prognosis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within</a:t>
            </a:r>
            <a:r>
              <a:rPr lang="sr-Latn-CS" altLang="en-US" dirty="0" smtClean="0"/>
              <a:t> the same age </a:t>
            </a:r>
            <a:r>
              <a:rPr lang="sr-Latn-CS" altLang="en-US" dirty="0" err="1" smtClean="0"/>
              <a:t>and</a:t>
            </a:r>
            <a:r>
              <a:rPr lang="sr-Latn-CS" altLang="en-US" dirty="0" smtClean="0"/>
              <a:t> AMH </a:t>
            </a:r>
            <a:r>
              <a:rPr lang="sr-Latn-CS" altLang="en-US" dirty="0" err="1" smtClean="0"/>
              <a:t>category</a:t>
            </a:r>
            <a:endParaRPr lang="sr-Latn-CS" altLang="en-US" dirty="0"/>
          </a:p>
        </p:txBody>
      </p:sp>
    </p:spTree>
  </p:cSld>
  <p:clrMapOvr>
    <a:masterClrMapping/>
  </p:clrMapOvr>
  <p:transition advTm="17004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/>
              <a:t>Uvod</a:t>
            </a:r>
          </a:p>
        </p:txBody>
      </p:sp>
      <p:sp>
        <p:nvSpPr>
          <p:cNvPr id="1536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 dirty="0" err="1" smtClean="0"/>
              <a:t>groundwork</a:t>
            </a:r>
            <a:r>
              <a:rPr lang="hr-HR" altLang="en-US" dirty="0" smtClean="0"/>
              <a:t> </a:t>
            </a:r>
            <a:r>
              <a:rPr lang="hr-HR" altLang="en-US" dirty="0"/>
              <a:t>(</a:t>
            </a:r>
            <a:r>
              <a:rPr lang="sr-Latn-CS" altLang="en-US" dirty="0"/>
              <a:t>N=1088</a:t>
            </a:r>
            <a:r>
              <a:rPr lang="hr-HR" altLang="en-US" dirty="0"/>
              <a:t>)</a:t>
            </a:r>
            <a:r>
              <a:rPr lang="sr-Latn-CS" altLang="en-US" dirty="0"/>
              <a:t>: </a:t>
            </a:r>
          </a:p>
          <a:p>
            <a:pPr marL="1371600" lvl="2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sr-Latn-CS" altLang="en-US" sz="2800" dirty="0" smtClean="0"/>
              <a:t>the </a:t>
            </a:r>
            <a:r>
              <a:rPr lang="hr-HR" altLang="en-US" sz="2800" dirty="0" err="1" smtClean="0"/>
              <a:t>optimal</a:t>
            </a:r>
            <a:r>
              <a:rPr lang="hr-HR" altLang="en-US" sz="2800" dirty="0" smtClean="0"/>
              <a:t> </a:t>
            </a:r>
            <a:r>
              <a:rPr lang="sr-Latn-CS" altLang="en-US" sz="2800" dirty="0" err="1" smtClean="0"/>
              <a:t>cut</a:t>
            </a:r>
            <a:r>
              <a:rPr lang="sr-Latn-CS" altLang="en-US" sz="2800" dirty="0" smtClean="0"/>
              <a:t>-</a:t>
            </a:r>
            <a:r>
              <a:rPr lang="sr-Latn-CS" altLang="en-US" sz="2800" dirty="0" err="1" smtClean="0"/>
              <a:t>off</a:t>
            </a:r>
            <a:r>
              <a:rPr lang="sr-Latn-CS" altLang="en-US" sz="2800" dirty="0" smtClean="0"/>
              <a:t> for the </a:t>
            </a:r>
            <a:r>
              <a:rPr lang="sr-Latn-CS" altLang="en-US" sz="2800" dirty="0" err="1" smtClean="0"/>
              <a:t>number</a:t>
            </a:r>
            <a:r>
              <a:rPr lang="sr-Latn-CS" altLang="en-US" sz="2800" dirty="0" smtClean="0"/>
              <a:t> </a:t>
            </a:r>
            <a:r>
              <a:rPr lang="sr-Latn-CS" altLang="en-US" sz="2800" dirty="0"/>
              <a:t>of </a:t>
            </a:r>
            <a:r>
              <a:rPr lang="sr-Latn-CS" altLang="en-US" sz="2800" dirty="0" err="1"/>
              <a:t>oocytes</a:t>
            </a:r>
            <a:r>
              <a:rPr lang="sr-Latn-CS" altLang="en-US" sz="2800" dirty="0"/>
              <a:t> </a:t>
            </a:r>
            <a:r>
              <a:rPr lang="sr-Latn-CS" altLang="en-US" sz="2800" dirty="0" err="1"/>
              <a:t>retrieved</a:t>
            </a:r>
            <a:r>
              <a:rPr lang="sr-Latn-CS" altLang="en-US" sz="2800" dirty="0"/>
              <a:t> </a:t>
            </a:r>
            <a:r>
              <a:rPr lang="hr-HR" altLang="en-US" sz="2800" dirty="0"/>
              <a:t>(NOR) </a:t>
            </a:r>
            <a:r>
              <a:rPr lang="hr-HR" altLang="en-US" sz="2800" dirty="0" smtClean="0"/>
              <a:t>to </a:t>
            </a:r>
            <a:r>
              <a:rPr lang="sr-Latn-CS" altLang="en-US" sz="2800" dirty="0" err="1" smtClean="0"/>
              <a:t>discriminate</a:t>
            </a:r>
            <a:r>
              <a:rPr lang="sr-Latn-CS" altLang="en-US" sz="2800" dirty="0" smtClean="0"/>
              <a:t> </a:t>
            </a:r>
            <a:r>
              <a:rPr lang="sr-Latn-CS" altLang="en-US" sz="2800" dirty="0" err="1" smtClean="0"/>
              <a:t>between</a:t>
            </a:r>
            <a:r>
              <a:rPr lang="sr-Latn-CS" altLang="en-US" sz="2800" dirty="0" smtClean="0"/>
              <a:t> </a:t>
            </a:r>
            <a:r>
              <a:rPr lang="sr-Latn-CS" altLang="en-US" sz="2800" dirty="0"/>
              <a:t>pregnan</a:t>
            </a:r>
            <a:r>
              <a:rPr lang="hr-HR" altLang="en-US" sz="2800" dirty="0" err="1"/>
              <a:t>cy</a:t>
            </a:r>
            <a:r>
              <a:rPr lang="sr-Latn-CS" altLang="en-US" sz="2800" dirty="0"/>
              <a:t> </a:t>
            </a:r>
            <a:r>
              <a:rPr lang="sr-Latn-CS" altLang="en-US" sz="2800" dirty="0" err="1"/>
              <a:t>and</a:t>
            </a:r>
            <a:r>
              <a:rPr lang="sr-Latn-CS" altLang="en-US" sz="2800" dirty="0"/>
              <a:t> non- </a:t>
            </a:r>
            <a:r>
              <a:rPr lang="sr-Latn-CS" altLang="en-US" sz="2800" dirty="0" err="1"/>
              <a:t>pregnancy</a:t>
            </a:r>
            <a:r>
              <a:rPr lang="sr-Latn-CS" altLang="en-US" sz="2800" dirty="0"/>
              <a:t> </a:t>
            </a:r>
            <a:r>
              <a:rPr lang="sr-Latn-CS" altLang="en-US" sz="2800" dirty="0" smtClean="0"/>
              <a:t> </a:t>
            </a:r>
          </a:p>
          <a:p>
            <a:pPr marL="1371600" lvl="2" indent="-514350">
              <a:lnSpc>
                <a:spcPct val="90000"/>
              </a:lnSpc>
              <a:buNone/>
            </a:pPr>
            <a:r>
              <a:rPr lang="sr-Latn-CS" altLang="en-US" sz="2800" dirty="0" smtClean="0"/>
              <a:t>	- </a:t>
            </a:r>
            <a:r>
              <a:rPr lang="en-US" sz="2800" dirty="0" smtClean="0"/>
              <a:t>AUC </a:t>
            </a:r>
            <a:r>
              <a:rPr lang="en-US" sz="2800" dirty="0"/>
              <a:t>0,61</a:t>
            </a:r>
            <a:r>
              <a:rPr lang="sr-Latn-CS" altLang="en-US" sz="2800" dirty="0"/>
              <a:t>; </a:t>
            </a:r>
            <a:r>
              <a:rPr lang="en-US" sz="2800" dirty="0"/>
              <a:t>95% C</a:t>
            </a:r>
            <a:r>
              <a:rPr lang="sr-Latn-CS" altLang="en-US" sz="2800" dirty="0"/>
              <a:t>I</a:t>
            </a:r>
            <a:r>
              <a:rPr lang="en-US" sz="2800" dirty="0"/>
              <a:t> 0,58</a:t>
            </a:r>
            <a:r>
              <a:rPr lang="sr-Latn-CS" altLang="en-US" sz="2800" dirty="0"/>
              <a:t>-</a:t>
            </a:r>
            <a:r>
              <a:rPr lang="hr-HR" altLang="en-US" sz="2800" dirty="0"/>
              <a:t>0</a:t>
            </a:r>
            <a:r>
              <a:rPr lang="en-US" sz="2800" dirty="0"/>
              <a:t>,64</a:t>
            </a:r>
            <a:r>
              <a:rPr lang="sr-Latn-CS" altLang="en-US" sz="2800" dirty="0"/>
              <a:t>;</a:t>
            </a:r>
            <a:r>
              <a:rPr lang="hr-HR" altLang="en-US" sz="2800" dirty="0"/>
              <a:t> </a:t>
            </a:r>
            <a:r>
              <a:rPr lang="en-US" sz="2800" dirty="0"/>
              <a:t>P&lt;0,00</a:t>
            </a:r>
            <a:r>
              <a:rPr lang="hr-HR" altLang="en-US" sz="2800" dirty="0" smtClean="0"/>
              <a:t>1</a:t>
            </a:r>
            <a:endParaRPr lang="hr-HR" altLang="en-US" sz="2800" dirty="0"/>
          </a:p>
          <a:p>
            <a:pPr marL="1371600" lvl="2" indent="-514350">
              <a:lnSpc>
                <a:spcPct val="90000"/>
              </a:lnSpc>
              <a:buFont typeface="Calibri" pitchFamily="34" charset="0"/>
              <a:buNone/>
            </a:pPr>
            <a:r>
              <a:rPr lang="hr-HR" altLang="en-US" sz="2800" b="1" dirty="0">
                <a:solidFill>
                  <a:srgbClr val="FF0000"/>
                </a:solidFill>
              </a:rPr>
              <a:t>	</a:t>
            </a:r>
            <a:r>
              <a:rPr lang="sr-Latn-CS" altLang="en-US" sz="2800" b="1" dirty="0">
                <a:solidFill>
                  <a:srgbClr val="FF0000"/>
                </a:solidFill>
              </a:rPr>
              <a:t>&lt;3 </a:t>
            </a:r>
            <a:r>
              <a:rPr lang="sr-Latn-CS" altLang="en-US" sz="2800" b="1" dirty="0" err="1">
                <a:solidFill>
                  <a:srgbClr val="FF0000"/>
                </a:solidFill>
              </a:rPr>
              <a:t>oocytes</a:t>
            </a:r>
            <a:r>
              <a:rPr lang="hr-HR" altLang="en-US" sz="2800" b="1" dirty="0">
                <a:solidFill>
                  <a:srgbClr val="FF0000"/>
                </a:solidFill>
              </a:rPr>
              <a:t>:</a:t>
            </a:r>
            <a:r>
              <a:rPr lang="sr-Latn-CS" altLang="en-US" sz="2800" dirty="0"/>
              <a:t> </a:t>
            </a:r>
            <a:endParaRPr lang="sr-Latn-CS" altLang="en-US" sz="2800" dirty="0" smtClean="0"/>
          </a:p>
          <a:p>
            <a:pPr marL="1371600" lvl="2" indent="-514350">
              <a:lnSpc>
                <a:spcPct val="90000"/>
              </a:lnSpc>
              <a:buFont typeface="Calibri" pitchFamily="34" charset="0"/>
              <a:buNone/>
            </a:pPr>
            <a:r>
              <a:rPr lang="sr-Latn-CS" altLang="en-US" sz="2800" dirty="0" smtClean="0"/>
              <a:t>	</a:t>
            </a:r>
            <a:r>
              <a:rPr lang="hr-HR" altLang="en-US" sz="2800" dirty="0" smtClean="0"/>
              <a:t>+</a:t>
            </a:r>
            <a:r>
              <a:rPr lang="hr-HR" altLang="en-US" sz="2800" dirty="0"/>
              <a:t>LR for </a:t>
            </a:r>
            <a:r>
              <a:rPr lang="hr-HR" altLang="en-US" sz="2800" dirty="0" err="1"/>
              <a:t>non</a:t>
            </a:r>
            <a:r>
              <a:rPr lang="hr-HR" altLang="en-US" sz="2800" dirty="0"/>
              <a:t>-</a:t>
            </a:r>
            <a:r>
              <a:rPr lang="hr-HR" altLang="en-US" sz="2800" dirty="0" err="1"/>
              <a:t>pregnancy</a:t>
            </a:r>
            <a:r>
              <a:rPr lang="hr-HR" altLang="en-US" sz="2800" dirty="0"/>
              <a:t> </a:t>
            </a:r>
            <a:r>
              <a:rPr lang="hr-HR" altLang="en-US" sz="2800" dirty="0" err="1"/>
              <a:t>of</a:t>
            </a:r>
            <a:r>
              <a:rPr lang="hr-HR" altLang="en-US" sz="2800" dirty="0"/>
              <a:t> </a:t>
            </a:r>
            <a:r>
              <a:rPr lang="sr-Latn-CS" altLang="en-US" sz="2800" dirty="0"/>
              <a:t>2.82</a:t>
            </a:r>
            <a:r>
              <a:rPr lang="hr-HR" altLang="en-US" sz="2800" dirty="0"/>
              <a:t>; </a:t>
            </a:r>
            <a:r>
              <a:rPr lang="hr-HR" altLang="en-US" sz="2800" dirty="0" smtClean="0"/>
              <a:t>95%CI </a:t>
            </a:r>
            <a:r>
              <a:rPr lang="sr-Latn-CS" altLang="en-US" sz="2800" dirty="0"/>
              <a:t>2.0 - 4.0 </a:t>
            </a:r>
          </a:p>
          <a:p>
            <a:pPr marL="1371600" lvl="2" indent="-514350">
              <a:lnSpc>
                <a:spcPct val="90000"/>
              </a:lnSpc>
              <a:buSzPct val="100000"/>
              <a:buFont typeface="Calibri" pitchFamily="34" charset="0"/>
              <a:buAutoNum type="arabicPeriod" startAt="2"/>
            </a:pPr>
            <a:endParaRPr lang="sr-Latn-CS" altLang="en-US" dirty="0"/>
          </a:p>
        </p:txBody>
      </p:sp>
    </p:spTree>
  </p:cSld>
  <p:clrMapOvr>
    <a:masterClrMapping/>
  </p:clrMapOvr>
  <p:transition advTm="3177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536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4258866" cy="4525963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 dirty="0" err="1" smtClean="0"/>
              <a:t>groundwork</a:t>
            </a:r>
            <a:endParaRPr lang="sr-Latn-CS" altLang="en-US" dirty="0" smtClean="0"/>
          </a:p>
          <a:p>
            <a:pPr marL="971550" lvl="1" indent="-514350">
              <a:lnSpc>
                <a:spcPct val="90000"/>
              </a:lnSpc>
              <a:buFont typeface="+mj-lt"/>
              <a:buAutoNum type="arabicPeriod" startAt="2"/>
            </a:pPr>
            <a:r>
              <a:rPr lang="sr-Latn-CS" altLang="en-US" dirty="0" smtClean="0"/>
              <a:t>to set the AMH </a:t>
            </a:r>
            <a:r>
              <a:rPr lang="sr-Latn-CS" altLang="en-US" dirty="0" err="1" smtClean="0"/>
              <a:t>cut</a:t>
            </a:r>
            <a:r>
              <a:rPr lang="sr-Latn-CS" altLang="en-US" dirty="0" smtClean="0"/>
              <a:t>-</a:t>
            </a:r>
            <a:r>
              <a:rPr lang="sr-Latn-CS" altLang="en-US" dirty="0" err="1" smtClean="0"/>
              <a:t>off</a:t>
            </a:r>
            <a:r>
              <a:rPr lang="sr-Latn-CS" altLang="en-US" dirty="0" smtClean="0"/>
              <a:t> for POOR (&lt;3 </a:t>
            </a:r>
            <a:r>
              <a:rPr lang="sr-Latn-CS" altLang="en-US" dirty="0" err="1" smtClean="0"/>
              <a:t>oocytes</a:t>
            </a:r>
            <a:r>
              <a:rPr lang="sr-Latn-CS" altLang="en-US" dirty="0" smtClean="0"/>
              <a:t>):  </a:t>
            </a:r>
          </a:p>
          <a:p>
            <a:pPr marL="971550" lvl="1" indent="-514350">
              <a:lnSpc>
                <a:spcPct val="90000"/>
              </a:lnSpc>
              <a:buNone/>
            </a:pPr>
            <a:r>
              <a:rPr lang="en-US" dirty="0" smtClean="0"/>
              <a:t>AUC</a:t>
            </a:r>
            <a:r>
              <a:rPr lang="sr-Latn-CS" altLang="en-US" dirty="0" smtClean="0"/>
              <a:t>=</a:t>
            </a:r>
            <a:r>
              <a:rPr lang="en-US" dirty="0" smtClean="0"/>
              <a:t> 0,71</a:t>
            </a:r>
            <a:r>
              <a:rPr lang="sr-Latn-CS" altLang="en-US" dirty="0" smtClean="0"/>
              <a:t>; </a:t>
            </a:r>
            <a:r>
              <a:rPr lang="en-US" dirty="0" smtClean="0"/>
              <a:t>95% C</a:t>
            </a:r>
            <a:r>
              <a:rPr lang="sr-Latn-CS" altLang="en-US" dirty="0" smtClean="0"/>
              <a:t>I</a:t>
            </a:r>
            <a:r>
              <a:rPr lang="en-US" dirty="0" smtClean="0"/>
              <a:t> 0,68</a:t>
            </a:r>
            <a:r>
              <a:rPr lang="sr-Latn-CS" altLang="en-US" dirty="0" smtClean="0"/>
              <a:t>-</a:t>
            </a:r>
            <a:r>
              <a:rPr lang="en-US" dirty="0" smtClean="0"/>
              <a:t> </a:t>
            </a:r>
            <a:r>
              <a:rPr lang="sr-Latn-CS" altLang="en-US" dirty="0" smtClean="0"/>
              <a:t>0,</a:t>
            </a:r>
            <a:r>
              <a:rPr lang="en-US" dirty="0" smtClean="0"/>
              <a:t>7</a:t>
            </a:r>
            <a:r>
              <a:rPr lang="sr-Latn-CS" altLang="en-US" dirty="0" smtClean="0"/>
              <a:t>4;</a:t>
            </a:r>
            <a:r>
              <a:rPr lang="en-US" dirty="0" smtClean="0"/>
              <a:t> P&lt;0,00</a:t>
            </a:r>
            <a:r>
              <a:rPr lang="hr-HR" altLang="en-US" dirty="0" smtClean="0"/>
              <a:t>1</a:t>
            </a:r>
            <a:r>
              <a:rPr lang="sr-Latn-CS" altLang="en-US" dirty="0" smtClean="0"/>
              <a:t>; </a:t>
            </a:r>
          </a:p>
          <a:p>
            <a:pPr marL="971550" lvl="1" indent="-514350">
              <a:lnSpc>
                <a:spcPct val="90000"/>
              </a:lnSpc>
              <a:buNone/>
            </a:pPr>
            <a:r>
              <a:rPr lang="sr-Latn-CS" altLang="en-US" b="1" dirty="0" smtClean="0">
                <a:solidFill>
                  <a:srgbClr val="FF0000"/>
                </a:solidFill>
              </a:rPr>
              <a:t>&lt;6.5 </a:t>
            </a:r>
            <a:r>
              <a:rPr lang="sr-Latn-CS" altLang="en-US" b="1" dirty="0" err="1" smtClean="0">
                <a:solidFill>
                  <a:srgbClr val="FF0000"/>
                </a:solidFill>
              </a:rPr>
              <a:t>pmol</a:t>
            </a:r>
            <a:r>
              <a:rPr lang="sr-Latn-CS" altLang="en-US" b="1" dirty="0" smtClean="0">
                <a:solidFill>
                  <a:srgbClr val="FF0000"/>
                </a:solidFill>
              </a:rPr>
              <a:t>/L</a:t>
            </a:r>
            <a:r>
              <a:rPr lang="sr-Latn-CS" altLang="en-US" dirty="0" smtClean="0"/>
              <a:t> </a:t>
            </a:r>
          </a:p>
          <a:p>
            <a:pPr marL="971550" lvl="1" indent="-514350">
              <a:lnSpc>
                <a:spcPct val="90000"/>
              </a:lnSpc>
              <a:buNone/>
            </a:pPr>
            <a:r>
              <a:rPr lang="hr-HR" altLang="en-US" dirty="0" smtClean="0"/>
              <a:t>+LR </a:t>
            </a:r>
            <a:r>
              <a:rPr lang="sr-Latn-CS" altLang="en-US" dirty="0" smtClean="0"/>
              <a:t>3.18</a:t>
            </a:r>
            <a:r>
              <a:rPr lang="hr-HR" altLang="en-US" dirty="0" smtClean="0"/>
              <a:t>; 95%CI </a:t>
            </a:r>
            <a:r>
              <a:rPr lang="sr-Latn-CS" altLang="en-US" dirty="0" smtClean="0"/>
              <a:t>2.6 - 3.9 </a:t>
            </a:r>
          </a:p>
          <a:p>
            <a:pPr lvl="1">
              <a:lnSpc>
                <a:spcPct val="90000"/>
              </a:lnSpc>
            </a:pPr>
            <a:endParaRPr lang="sr-Latn-CS" altLang="en-US" dirty="0"/>
          </a:p>
        </p:txBody>
      </p:sp>
      <p:pic>
        <p:nvPicPr>
          <p:cNvPr id="4" name="Picture 3" descr="AMH_POO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99" y="1916308"/>
            <a:ext cx="4150523" cy="4208268"/>
          </a:xfrm>
          <a:prstGeom prst="rect">
            <a:avLst/>
          </a:prstGeom>
        </p:spPr>
      </p:pic>
    </p:spTree>
  </p:cSld>
  <p:clrMapOvr>
    <a:masterClrMapping/>
  </p:clrMapOvr>
  <p:transition advTm="4681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/>
              <a:t>Istraživanje</a:t>
            </a:r>
          </a:p>
        </p:txBody>
      </p:sp>
      <p:sp>
        <p:nvSpPr>
          <p:cNvPr id="16387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/>
        </p:spPr>
        <p:txBody>
          <a:bodyPr/>
          <a:lstStyle/>
          <a:p>
            <a:pPr marL="514350" indent="-514350">
              <a:lnSpc>
                <a:spcPct val="80000"/>
              </a:lnSpc>
              <a:buFont typeface="Arial" pitchFamily="34" charset="0"/>
              <a:buNone/>
            </a:pPr>
            <a:r>
              <a:rPr lang="sr-Latn-CS" altLang="en-US" sz="1800" b="1"/>
              <a:t>Inclusion criteria:</a:t>
            </a:r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serum AMH concentration &lt;6.5 pmol/L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sr-Latn-CS" altLang="en-US" sz="1800" b="1"/>
              <a:t>null gravidity</a:t>
            </a:r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normal uterus and uterine cavity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no history of pelvic</a:t>
            </a:r>
            <a:r>
              <a:rPr lang="sr-Latn-CS" altLang="en-US" sz="1800" b="1"/>
              <a:t> </a:t>
            </a:r>
            <a:r>
              <a:rPr lang="en-US" sz="1800" b="1"/>
              <a:t>disease or surgery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no history of the use of medications</a:t>
            </a:r>
            <a:r>
              <a:rPr lang="sr-Latn-CS" altLang="en-US" sz="1800" b="1"/>
              <a:t> </a:t>
            </a:r>
            <a:r>
              <a:rPr lang="en-US" sz="1800" b="1"/>
              <a:t>that could interfere with basal hormone status, 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sperm</a:t>
            </a:r>
            <a:r>
              <a:rPr lang="sr-Latn-CS" altLang="en-US" sz="1800" b="1"/>
              <a:t> </a:t>
            </a:r>
            <a:r>
              <a:rPr lang="en-US" sz="1800" b="1"/>
              <a:t>count of, at least, 1 × 10</a:t>
            </a:r>
            <a:r>
              <a:rPr lang="en-US" sz="1800" b="1" baseline="30000"/>
              <a:t>6</a:t>
            </a:r>
            <a:r>
              <a:rPr lang="en-US" sz="1800" b="1"/>
              <a:t> /mL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first IVF/ICSI cycle,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AMH and other laboratory tests values obtained within</a:t>
            </a:r>
            <a:r>
              <a:rPr lang="sr-Latn-CS" altLang="en-US" sz="1800" b="1"/>
              <a:t> </a:t>
            </a:r>
            <a:r>
              <a:rPr lang="en-US" sz="1800" b="1"/>
              <a:t>three months preceding controlled ovarian stimulation, </a:t>
            </a:r>
            <a:endParaRPr lang="sr-Latn-CS" altLang="en-US" sz="1800" b="1"/>
          </a:p>
          <a:p>
            <a:pPr marL="514350" indent="-51435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sz="1800" b="1"/>
              <a:t>a fixed dose</a:t>
            </a:r>
            <a:r>
              <a:rPr lang="sr-Latn-CS" altLang="en-US" sz="1800" b="1"/>
              <a:t> </a:t>
            </a:r>
            <a:r>
              <a:rPr lang="en-US" sz="1800" b="1"/>
              <a:t>of 300 I.U. hMG from the day 3</a:t>
            </a:r>
            <a:r>
              <a:rPr lang="sr-Latn-CS" altLang="en-US" sz="1800" b="1"/>
              <a:t>; GnRH antagonist protocol</a:t>
            </a:r>
          </a:p>
          <a:p>
            <a:pPr marL="514350" indent="-514350">
              <a:lnSpc>
                <a:spcPct val="80000"/>
              </a:lnSpc>
            </a:pPr>
            <a:r>
              <a:rPr lang="sr-Latn-CS" altLang="en-US" sz="3300" b="1">
                <a:solidFill>
                  <a:srgbClr val="FF0000"/>
                </a:solidFill>
              </a:rPr>
              <a:t>N=</a:t>
            </a:r>
            <a:r>
              <a:rPr lang="en-US" sz="3300" b="1">
                <a:solidFill>
                  <a:srgbClr val="FF0000"/>
                </a:solidFill>
              </a:rPr>
              <a:t>129</a:t>
            </a:r>
            <a:endParaRPr lang="sr-Latn-CS" altLang="en-US" sz="1800"/>
          </a:p>
        </p:txBody>
      </p:sp>
      <p:sp>
        <p:nvSpPr>
          <p:cNvPr id="16388" name="TextBox 3"/>
          <p:cNvSpPr>
            <a:spLocks noChangeArrowheads="1"/>
          </p:cNvSpPr>
          <p:nvPr/>
        </p:nvSpPr>
        <p:spPr bwMode="auto">
          <a:xfrm>
            <a:off x="466725" y="1412875"/>
            <a:ext cx="273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CS" altLang="zh-CN" sz="3200" i="1">
                <a:latin typeface="Calibri" pitchFamily="34" charset="0"/>
                <a:ea typeface="MS PGothic" pitchFamily="34" charset="-128"/>
                <a:sym typeface="MS PGothic" pitchFamily="34" charset="-128"/>
              </a:rPr>
              <a:t>    M&amp;M:</a:t>
            </a:r>
            <a:endParaRPr lang="sr-Latn-CS" altLang="zh-CN"/>
          </a:p>
        </p:txBody>
      </p:sp>
    </p:spTree>
  </p:cSld>
  <p:clrMapOvr>
    <a:masterClrMapping/>
  </p:clrMapOvr>
  <p:transition advTm="28751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741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i="1" dirty="0"/>
              <a:t>main outcome</a:t>
            </a:r>
            <a:r>
              <a:rPr lang="sr-Latn-CS" altLang="en-US" i="1" dirty="0"/>
              <a:t>:</a:t>
            </a:r>
            <a:r>
              <a:rPr lang="sr-Latn-CS" altLang="en-US" dirty="0"/>
              <a:t> </a:t>
            </a:r>
          </a:p>
          <a:p>
            <a:pPr lvl="1"/>
            <a:r>
              <a:rPr lang="en-US" dirty="0"/>
              <a:t>AUC-ROC </a:t>
            </a:r>
            <a:r>
              <a:rPr lang="sr-Latn-CS" altLang="en-US" dirty="0"/>
              <a:t>of </a:t>
            </a:r>
            <a:r>
              <a:rPr lang="en-US" dirty="0" smtClean="0"/>
              <a:t>model </a:t>
            </a:r>
            <a:r>
              <a:rPr lang="en-US" dirty="0"/>
              <a:t>combining age and other potential predictive factors for the clinical pregnancy.</a:t>
            </a:r>
            <a:endParaRPr lang="sr-Latn-CS" altLang="en-US" dirty="0"/>
          </a:p>
          <a:p>
            <a:r>
              <a:rPr lang="sr-Latn-CS" altLang="en-US" i="1" dirty="0" err="1"/>
              <a:t>study</a:t>
            </a:r>
            <a:r>
              <a:rPr lang="sr-Latn-CS" altLang="en-US" i="1" dirty="0"/>
              <a:t> </a:t>
            </a:r>
            <a:r>
              <a:rPr lang="sr-Latn-CS" altLang="en-US" i="1" dirty="0" err="1"/>
              <a:t>design</a:t>
            </a:r>
            <a:r>
              <a:rPr lang="sr-Latn-CS" altLang="en-US" i="1" dirty="0"/>
              <a:t>:</a:t>
            </a:r>
          </a:p>
          <a:p>
            <a:pPr lvl="1"/>
            <a:r>
              <a:rPr lang="sr-Latn-CS" altLang="en-US" dirty="0" err="1"/>
              <a:t>retrospective</a:t>
            </a:r>
            <a:r>
              <a:rPr lang="sr-Latn-CS" altLang="en-US" dirty="0"/>
              <a:t> </a:t>
            </a:r>
            <a:r>
              <a:rPr lang="sr-Latn-CS" altLang="en-US" dirty="0" err="1"/>
              <a:t>study</a:t>
            </a:r>
            <a:endParaRPr lang="sr-Latn-CS" altLang="en-US" dirty="0"/>
          </a:p>
        </p:txBody>
      </p:sp>
    </p:spTree>
  </p:cSld>
  <p:clrMapOvr>
    <a:masterClrMapping/>
  </p:clrMapOvr>
  <p:transition advTm="11981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165" y="1346200"/>
            <a:ext cx="756167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7813485" y="3428005"/>
            <a:ext cx="504825" cy="360363"/>
          </a:xfrm>
          <a:prstGeom prst="ellipse">
            <a:avLst/>
          </a:prstGeom>
          <a:solidFill>
            <a:srgbClr val="FFFFFF">
              <a:alpha val="0"/>
            </a:srgbClr>
          </a:solidFill>
          <a:ln w="25400" cap="flat" cmpd="sng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sr-Latn-CS">
              <a:solidFill>
                <a:srgbClr val="FFFF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7813485" y="2348505"/>
            <a:ext cx="504825" cy="358775"/>
          </a:xfrm>
          <a:prstGeom prst="ellipse">
            <a:avLst/>
          </a:prstGeom>
          <a:solidFill>
            <a:srgbClr val="FFFFFF">
              <a:alpha val="0"/>
            </a:srgbClr>
          </a:solidFill>
          <a:ln w="25400" cap="flat" cmpd="sng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sr-Latn-CS">
              <a:solidFill>
                <a:srgbClr val="FFFFFF"/>
              </a:solidFill>
              <a:latin typeface="MS PGothic" pitchFamily="34" charset="-128"/>
              <a:ea typeface="MS PGothic" pitchFamily="34" charset="-128"/>
              <a:sym typeface="MS PGothic" pitchFamily="34" charset="-128"/>
            </a:endParaRPr>
          </a:p>
        </p:txBody>
      </p:sp>
    </p:spTree>
  </p:cSld>
  <p:clrMapOvr>
    <a:masterClrMapping/>
  </p:clrMapOvr>
  <p:transition advTm="2182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sr-Latn-CS" altLang="en-US" sz="2800" dirty="0" smtClean="0"/>
              <a:t>LRA:</a:t>
            </a:r>
          </a:p>
          <a:p>
            <a:pPr lvl="1"/>
            <a:r>
              <a:rPr lang="sr-Latn-CS" altLang="en-US" sz="2400" dirty="0" err="1" smtClean="0"/>
              <a:t>univariate</a:t>
            </a:r>
            <a:r>
              <a:rPr lang="sr-Latn-CS" altLang="en-US" sz="2400" dirty="0" smtClean="0"/>
              <a:t> </a:t>
            </a:r>
            <a:r>
              <a:rPr lang="sr-Latn-CS" altLang="en-US" sz="2400" dirty="0" err="1" smtClean="0"/>
              <a:t>showed</a:t>
            </a:r>
            <a:r>
              <a:rPr lang="sr-Latn-CS" altLang="en-US" sz="2400" dirty="0" smtClean="0"/>
              <a:t> </a:t>
            </a:r>
            <a:r>
              <a:rPr lang="sr-Latn-CS" altLang="en-US" sz="2400" dirty="0" err="1" smtClean="0"/>
              <a:t>significant</a:t>
            </a:r>
            <a:r>
              <a:rPr lang="sr-Latn-CS" altLang="en-US" sz="2400" dirty="0" smtClean="0"/>
              <a:t>  </a:t>
            </a:r>
            <a:r>
              <a:rPr lang="sr-Latn-CS" altLang="en-US" sz="2400" dirty="0" err="1" smtClean="0"/>
              <a:t>predictive</a:t>
            </a:r>
            <a:r>
              <a:rPr lang="sr-Latn-CS" altLang="en-US" sz="2400" dirty="0" smtClean="0"/>
              <a:t> </a:t>
            </a:r>
            <a:r>
              <a:rPr lang="sr-Latn-CS" altLang="en-US" sz="2400" dirty="0" err="1" smtClean="0"/>
              <a:t>power</a:t>
            </a:r>
            <a:r>
              <a:rPr lang="sr-Latn-CS" altLang="en-US" sz="2400" dirty="0" smtClean="0"/>
              <a:t> for </a:t>
            </a:r>
            <a:r>
              <a:rPr lang="sr-Latn-CS" altLang="en-US" sz="2400" dirty="0" err="1" smtClean="0"/>
              <a:t>both</a:t>
            </a:r>
            <a:r>
              <a:rPr lang="sr-Latn-CS" altLang="en-US" sz="2400" dirty="0" smtClean="0"/>
              <a:t>, age </a:t>
            </a:r>
            <a:r>
              <a:rPr lang="sr-Latn-CS" altLang="en-US" sz="2400" dirty="0" err="1" smtClean="0"/>
              <a:t>and</a:t>
            </a:r>
            <a:r>
              <a:rPr lang="sr-Latn-CS" altLang="en-US" sz="2400" dirty="0" smtClean="0"/>
              <a:t> DHEAS</a:t>
            </a:r>
          </a:p>
          <a:p>
            <a:pPr lvl="1"/>
            <a:r>
              <a:rPr lang="sr-Latn-CS" altLang="en-US" sz="2400" dirty="0" err="1" smtClean="0"/>
              <a:t>multivariate</a:t>
            </a:r>
            <a:r>
              <a:rPr lang="sr-Latn-CS" altLang="en-US" sz="2400" dirty="0" smtClean="0"/>
              <a:t> </a:t>
            </a:r>
            <a:r>
              <a:rPr lang="sr-Latn-CS" altLang="en-US" sz="2400" dirty="0" err="1" smtClean="0"/>
              <a:t>excluded</a:t>
            </a:r>
            <a:r>
              <a:rPr lang="sr-Latn-CS" altLang="en-US" sz="2400" dirty="0" smtClean="0"/>
              <a:t> age </a:t>
            </a:r>
            <a:r>
              <a:rPr lang="sr-Latn-CS" altLang="en-US" sz="2400" dirty="0" err="1" smtClean="0"/>
              <a:t>from</a:t>
            </a:r>
            <a:r>
              <a:rPr lang="sr-Latn-CS" altLang="en-US" sz="2400" dirty="0" smtClean="0"/>
              <a:t> the </a:t>
            </a:r>
            <a:r>
              <a:rPr lang="sr-Latn-CS" altLang="en-US" sz="2400" dirty="0" err="1" smtClean="0"/>
              <a:t>predictive</a:t>
            </a:r>
            <a:r>
              <a:rPr lang="sr-Latn-CS" altLang="en-US" sz="2400" dirty="0" smtClean="0"/>
              <a:t> model </a:t>
            </a:r>
            <a:r>
              <a:rPr lang="sr-Latn-CS" altLang="en-US" sz="2400" dirty="0" err="1" smtClean="0"/>
              <a:t>leaving</a:t>
            </a:r>
            <a:r>
              <a:rPr lang="sr-Latn-CS" altLang="en-US" sz="2400" dirty="0" smtClean="0"/>
              <a:t> </a:t>
            </a:r>
            <a:r>
              <a:rPr lang="sr-Latn-CS" altLang="en-US" sz="2400" dirty="0" err="1" smtClean="0"/>
              <a:t>only</a:t>
            </a:r>
            <a:r>
              <a:rPr lang="sr-Latn-CS" altLang="en-US" sz="2400" dirty="0" smtClean="0"/>
              <a:t> DHEAS as </a:t>
            </a:r>
            <a:r>
              <a:rPr lang="sr-Latn-CS" altLang="en-US" sz="2400" dirty="0" err="1" smtClean="0"/>
              <a:t>predictive</a:t>
            </a:r>
            <a:r>
              <a:rPr lang="sr-Latn-CS" altLang="en-US" sz="2400" dirty="0" smtClean="0"/>
              <a:t> for </a:t>
            </a:r>
            <a:r>
              <a:rPr lang="sr-Latn-CS" altLang="en-US" sz="2400" dirty="0" err="1" smtClean="0"/>
              <a:t>pregnancy</a:t>
            </a:r>
            <a:r>
              <a:rPr lang="sr-Latn-CS" altLang="en-US" sz="2400" dirty="0" smtClean="0"/>
              <a:t> (</a:t>
            </a:r>
            <a:r>
              <a:rPr lang="en-US" sz="2400" dirty="0" smtClean="0"/>
              <a:t>DHEA</a:t>
            </a:r>
            <a:r>
              <a:rPr lang="hr-HR" sz="2400" dirty="0" smtClean="0"/>
              <a:t>S</a:t>
            </a:r>
            <a:r>
              <a:rPr lang="en-US" sz="2400" dirty="0" smtClean="0"/>
              <a:t> 1,</a:t>
            </a:r>
            <a:r>
              <a:rPr lang="hr-HR" sz="2400" dirty="0" smtClean="0"/>
              <a:t>59; 95%CI </a:t>
            </a:r>
            <a:r>
              <a:rPr lang="en-US" sz="2400" dirty="0" smtClean="0"/>
              <a:t>1</a:t>
            </a:r>
            <a:r>
              <a:rPr lang="hr-HR" sz="2400" dirty="0" smtClean="0"/>
              <a:t>.</a:t>
            </a:r>
            <a:r>
              <a:rPr lang="en-US" sz="2400" dirty="0" smtClean="0"/>
              <a:t>58</a:t>
            </a:r>
            <a:r>
              <a:rPr lang="hr-HR" sz="2400" dirty="0" smtClean="0"/>
              <a:t>-2.2)</a:t>
            </a:r>
            <a:endParaRPr lang="sr-Latn-CS" altLang="en-US" sz="2400" dirty="0" smtClean="0"/>
          </a:p>
          <a:p>
            <a:pPr lvl="2"/>
            <a:r>
              <a:rPr lang="sr-Latn-CS" altLang="en-US" dirty="0" smtClean="0"/>
              <a:t>the negative </a:t>
            </a:r>
            <a:r>
              <a:rPr lang="sr-Latn-CS" altLang="en-US" dirty="0" err="1" smtClean="0"/>
              <a:t>correlation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between</a:t>
            </a:r>
            <a:r>
              <a:rPr lang="sr-Latn-CS" altLang="en-US" dirty="0" smtClean="0"/>
              <a:t> age </a:t>
            </a:r>
            <a:r>
              <a:rPr lang="sr-Latn-CS" altLang="en-US" dirty="0" err="1" smtClean="0"/>
              <a:t>and</a:t>
            </a:r>
            <a:r>
              <a:rPr lang="sr-Latn-CS" altLang="en-US" dirty="0" smtClean="0"/>
              <a:t> DHEAS </a:t>
            </a:r>
            <a:r>
              <a:rPr lang="sr-Latn-CS" altLang="en-US" dirty="0" err="1" smtClean="0"/>
              <a:t>could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not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entirely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explain</a:t>
            </a:r>
            <a:r>
              <a:rPr lang="sr-Latn-CS" altLang="en-US" dirty="0" smtClean="0"/>
              <a:t> the </a:t>
            </a:r>
            <a:r>
              <a:rPr lang="sr-Latn-CS" altLang="en-US" dirty="0" err="1" smtClean="0"/>
              <a:t>association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between</a:t>
            </a:r>
            <a:r>
              <a:rPr lang="sr-Latn-CS" altLang="en-US" dirty="0" smtClean="0"/>
              <a:t> DHEAS </a:t>
            </a:r>
            <a:r>
              <a:rPr lang="sr-Latn-CS" altLang="en-US" dirty="0" err="1" smtClean="0"/>
              <a:t>and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pregnancy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prospects</a:t>
            </a:r>
          </a:p>
          <a:p>
            <a:pPr lvl="2"/>
            <a:r>
              <a:rPr lang="sr-Latn-CS" altLang="en-US" dirty="0" smtClean="0"/>
              <a:t>the </a:t>
            </a:r>
            <a:r>
              <a:rPr lang="sr-Latn-CS" altLang="en-US" dirty="0" err="1" smtClean="0"/>
              <a:t>usefullness</a:t>
            </a:r>
            <a:r>
              <a:rPr lang="sr-Latn-CS" altLang="en-US" dirty="0" smtClean="0"/>
              <a:t> of </a:t>
            </a:r>
            <a:r>
              <a:rPr lang="sr-Latn-CS" altLang="en-US" dirty="0" err="1" smtClean="0"/>
              <a:t>continous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multivarate</a:t>
            </a:r>
            <a:r>
              <a:rPr lang="sr-Latn-CS" altLang="en-US" dirty="0" smtClean="0"/>
              <a:t> model </a:t>
            </a:r>
            <a:r>
              <a:rPr lang="sr-Latn-CS" altLang="en-US" dirty="0" err="1" smtClean="0"/>
              <a:t>was</a:t>
            </a:r>
            <a:r>
              <a:rPr lang="sr-Latn-CS" altLang="en-US" dirty="0" smtClean="0"/>
              <a:t> </a:t>
            </a:r>
            <a:r>
              <a:rPr lang="sr-Latn-CS" altLang="en-US" dirty="0" err="1" smtClean="0"/>
              <a:t>failed</a:t>
            </a:r>
            <a:r>
              <a:rPr lang="sr-Latn-CS" altLang="en-US" dirty="0" smtClean="0"/>
              <a:t> to be </a:t>
            </a:r>
            <a:r>
              <a:rPr lang="sr-Latn-CS" altLang="en-US" dirty="0" err="1" smtClean="0"/>
              <a:t>demonstrated</a:t>
            </a:r>
            <a:endParaRPr lang="sr-Latn-CS" altLang="en-US" dirty="0" smtClean="0"/>
          </a:p>
        </p:txBody>
      </p:sp>
    </p:spTree>
  </p:cSld>
  <p:clrMapOvr>
    <a:masterClrMapping/>
  </p:clrMapOvr>
  <p:transition advTm="6910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sz="2800" dirty="0" err="1" smtClean="0"/>
              <a:t>however</a:t>
            </a:r>
            <a:r>
              <a:rPr lang="hr-HR" altLang="en-US" sz="2800" dirty="0" smtClean="0"/>
              <a:t>, </a:t>
            </a:r>
            <a:r>
              <a:rPr lang="hr-HR" altLang="en-US" sz="2800" dirty="0" err="1" smtClean="0"/>
              <a:t>discriminative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capacity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DHEAS </a:t>
            </a:r>
            <a:r>
              <a:rPr lang="hr-HR" altLang="en-US" sz="2800" dirty="0" err="1" smtClean="0"/>
              <a:t>was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not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demonstrated</a:t>
            </a:r>
            <a:r>
              <a:rPr lang="hr-HR" altLang="en-US" sz="2800" dirty="0" smtClean="0"/>
              <a:t> to </a:t>
            </a:r>
            <a:r>
              <a:rPr lang="hr-HR" altLang="en-US" sz="2800" dirty="0" err="1" smtClean="0"/>
              <a:t>be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higher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than</a:t>
            </a:r>
            <a:r>
              <a:rPr lang="hr-HR" altLang="en-US" sz="2800" dirty="0" smtClean="0"/>
              <a:t> age</a:t>
            </a:r>
          </a:p>
          <a:p>
            <a:pPr lvl="1"/>
            <a:r>
              <a:rPr lang="en-US" dirty="0" smtClean="0"/>
              <a:t>AUC-</a:t>
            </a:r>
            <a:r>
              <a:rPr lang="hr-HR" dirty="0" smtClean="0"/>
              <a:t>ROC</a:t>
            </a:r>
            <a:r>
              <a:rPr lang="hr-HR" baseline="-25000" dirty="0" smtClean="0"/>
              <a:t>DHEAS</a:t>
            </a:r>
            <a:r>
              <a:rPr lang="en-US" dirty="0" smtClean="0"/>
              <a:t> </a:t>
            </a:r>
            <a:r>
              <a:rPr lang="sr-Latn-CS" dirty="0" smtClean="0"/>
              <a:t>	</a:t>
            </a:r>
            <a:r>
              <a:rPr lang="en-US" dirty="0" smtClean="0"/>
              <a:t>0.726 (95%CI 0.641–0.801) </a:t>
            </a:r>
            <a:endParaRPr lang="sr-Latn-CS" altLang="en-US" dirty="0" smtClean="0"/>
          </a:p>
          <a:p>
            <a:pPr lvl="1"/>
            <a:r>
              <a:rPr lang="sr-Latn-CS" altLang="en-US" dirty="0" smtClean="0"/>
              <a:t>AUC-</a:t>
            </a:r>
            <a:r>
              <a:rPr lang="sr-Latn-CS" altLang="en-US" dirty="0" err="1" smtClean="0"/>
              <a:t>ROC</a:t>
            </a:r>
            <a:r>
              <a:rPr lang="sr-Latn-CS" altLang="en-US" baseline="-25000" dirty="0" err="1" smtClean="0"/>
              <a:t>age</a:t>
            </a:r>
            <a:r>
              <a:rPr lang="sr-Latn-CS" altLang="en-US" dirty="0" smtClean="0"/>
              <a:t> </a:t>
            </a:r>
            <a:r>
              <a:rPr lang="en-US" dirty="0" smtClean="0"/>
              <a:t> </a:t>
            </a:r>
            <a:r>
              <a:rPr lang="hr-HR" dirty="0" smtClean="0"/>
              <a:t>		</a:t>
            </a:r>
            <a:r>
              <a:rPr lang="en-US" dirty="0" smtClean="0"/>
              <a:t>0.662 (95%CI 0.573–0.743)</a:t>
            </a:r>
            <a:r>
              <a:rPr lang="hr-HR" dirty="0" smtClean="0"/>
              <a:t> </a:t>
            </a:r>
          </a:p>
          <a:p>
            <a:pPr lvl="2">
              <a:buNone/>
            </a:pPr>
            <a:r>
              <a:rPr lang="hr-HR" dirty="0" smtClean="0"/>
              <a:t>			</a:t>
            </a:r>
            <a:r>
              <a:rPr lang="hr-HR" altLang="en-US" sz="1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𝑃 = 0.522</a:t>
            </a:r>
            <a:endParaRPr lang="hr-HR" sz="3600" dirty="0" smtClean="0">
              <a:solidFill>
                <a:srgbClr val="FF0000"/>
              </a:solidFill>
            </a:endParaRPr>
          </a:p>
          <a:p>
            <a:pPr marL="342900" lvl="7" indent="-342900">
              <a:buFont typeface="Arial" pitchFamily="34" charset="0"/>
              <a:buChar char="•"/>
            </a:pPr>
            <a:r>
              <a:rPr lang="hr-HR" altLang="en-US" sz="2800" dirty="0" err="1" smtClean="0"/>
              <a:t>since</a:t>
            </a:r>
            <a:r>
              <a:rPr lang="hr-HR" altLang="en-US" sz="2800" dirty="0" smtClean="0"/>
              <a:t> age is </a:t>
            </a:r>
            <a:r>
              <a:rPr lang="hr-HR" altLang="en-US" sz="2800" dirty="0" err="1" smtClean="0"/>
              <a:t>an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easy</a:t>
            </a:r>
            <a:r>
              <a:rPr lang="hr-HR" altLang="en-US" sz="2800" dirty="0" smtClean="0"/>
              <a:t>-to-</a:t>
            </a:r>
            <a:r>
              <a:rPr lang="hr-HR" altLang="en-US" sz="2800" dirty="0" err="1" smtClean="0"/>
              <a:t>obtain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parameter</a:t>
            </a:r>
            <a:r>
              <a:rPr lang="hr-HR" altLang="en-US" sz="2800" dirty="0" smtClean="0"/>
              <a:t>, </a:t>
            </a:r>
            <a:r>
              <a:rPr lang="hr-HR" altLang="en-US" sz="2800" dirty="0" err="1" smtClean="0"/>
              <a:t>the</a:t>
            </a:r>
            <a:r>
              <a:rPr lang="hr-HR" altLang="en-US" sz="2800" dirty="0" smtClean="0"/>
              <a:t> use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DHEAS, as a </a:t>
            </a:r>
            <a:r>
              <a:rPr lang="hr-HR" altLang="en-US" sz="2800" dirty="0" err="1" smtClean="0"/>
              <a:t>single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predictor</a:t>
            </a:r>
            <a:r>
              <a:rPr lang="hr-HR" altLang="en-US" sz="2800" dirty="0" smtClean="0"/>
              <a:t>, </a:t>
            </a:r>
            <a:r>
              <a:rPr lang="hr-HR" altLang="en-US" sz="2800" dirty="0" err="1" smtClean="0"/>
              <a:t>instead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age </a:t>
            </a:r>
            <a:r>
              <a:rPr lang="hr-HR" altLang="en-US" sz="2800" dirty="0" err="1" smtClean="0"/>
              <a:t>could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not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be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advised</a:t>
            </a:r>
            <a:endParaRPr lang="hr-HR" altLang="en-US" sz="2800" dirty="0" smtClean="0"/>
          </a:p>
          <a:p>
            <a:pPr marL="342900" lvl="7" indent="-342900">
              <a:buFont typeface="Arial" pitchFamily="34" charset="0"/>
              <a:buChar char="•"/>
            </a:pPr>
            <a:endParaRPr lang="sr-Latn-CS" altLang="en-US" sz="2800" dirty="0" err="1" smtClean="0">
              <a:cs typeface="+mn-cs"/>
            </a:endParaRPr>
          </a:p>
        </p:txBody>
      </p:sp>
    </p:spTree>
  </p:cSld>
  <p:clrMapOvr>
    <a:masterClrMapping/>
  </p:clrMapOvr>
  <p:transition advTm="2333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smtClean="0"/>
              <a:t>AMH</a:t>
            </a:r>
            <a:endParaRPr lang="sr-Latn-CS" altLang="zh-CN" dirty="0"/>
          </a:p>
        </p:txBody>
      </p:sp>
      <p:sp>
        <p:nvSpPr>
          <p:cNvPr id="409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>
                <a:sym typeface="Calibri" pitchFamily="34" charset="0"/>
              </a:rPr>
              <a:t>Anti-M</a:t>
            </a:r>
            <a:r>
              <a:rPr lang="sr-Latn-CS" altLang="en-US">
                <a:sym typeface="Calibri" pitchFamily="34" charset="0"/>
              </a:rPr>
              <a:t>ü</a:t>
            </a:r>
            <a:r>
              <a:rPr lang="en-US">
                <a:sym typeface="Calibri" pitchFamily="34" charset="0"/>
              </a:rPr>
              <a:t>llerian hormone (AMH) </a:t>
            </a:r>
            <a:endParaRPr lang="sr-Latn-CS" altLang="en-US">
              <a:sym typeface="Calibri" pitchFamily="34" charset="0"/>
            </a:endParaRPr>
          </a:p>
          <a:p>
            <a:pPr lvl="1"/>
            <a:r>
              <a:rPr lang="en-US">
                <a:sym typeface="Calibri" pitchFamily="34" charset="0"/>
              </a:rPr>
              <a:t>dimeric glycoprotein, a member</a:t>
            </a:r>
            <a:r>
              <a:rPr lang="sr-Latn-CS" altLang="en-US">
                <a:sym typeface="Calibri" pitchFamily="34" charset="0"/>
              </a:rPr>
              <a:t> </a:t>
            </a:r>
            <a:r>
              <a:rPr lang="en-US">
                <a:sym typeface="Calibri" pitchFamily="34" charset="0"/>
              </a:rPr>
              <a:t>of the transforming growth factor-beta superfamily (Jost, 1946; Cate</a:t>
            </a:r>
            <a:r>
              <a:rPr lang="sr-Latn-CS" altLang="en-US">
                <a:sym typeface="Calibri" pitchFamily="34" charset="0"/>
              </a:rPr>
              <a:t> </a:t>
            </a:r>
            <a:r>
              <a:rPr lang="en-US">
                <a:sym typeface="Calibri" pitchFamily="34" charset="0"/>
              </a:rPr>
              <a:t>et al., 1986)</a:t>
            </a:r>
            <a:endParaRPr lang="sr-Latn-CS" altLang="en-US">
              <a:sym typeface="Calibri" pitchFamily="34" charset="0"/>
            </a:endParaRPr>
          </a:p>
          <a:p>
            <a:pPr lvl="1"/>
            <a:r>
              <a:rPr lang="en-US">
                <a:sym typeface="Calibri" pitchFamily="34" charset="0"/>
              </a:rPr>
              <a:t>In women</a:t>
            </a:r>
            <a:r>
              <a:rPr lang="sr-Latn-CS" altLang="en-US">
                <a:sym typeface="Calibri" pitchFamily="34" charset="0"/>
              </a:rPr>
              <a:t>,</a:t>
            </a:r>
            <a:r>
              <a:rPr lang="en-US">
                <a:sym typeface="Calibri" pitchFamily="34" charset="0"/>
              </a:rPr>
              <a:t> </a:t>
            </a:r>
            <a:endParaRPr lang="sr-Latn-CS" altLang="en-US">
              <a:sym typeface="Calibri" pitchFamily="34" charset="0"/>
            </a:endParaRPr>
          </a:p>
          <a:p>
            <a:pPr lvl="2"/>
            <a:r>
              <a:rPr lang="en-US">
                <a:sym typeface="Calibri" pitchFamily="34" charset="0"/>
              </a:rPr>
              <a:t>produced by granulosa cells</a:t>
            </a:r>
            <a:r>
              <a:rPr lang="sr-Latn-CS" altLang="en-US">
                <a:sym typeface="Calibri" pitchFamily="34" charset="0"/>
              </a:rPr>
              <a:t> of</a:t>
            </a:r>
            <a:r>
              <a:rPr lang="en-US">
                <a:sym typeface="Calibri" pitchFamily="34" charset="0"/>
              </a:rPr>
              <a:t> pre-antral and</a:t>
            </a:r>
            <a:r>
              <a:rPr lang="sr-Latn-CS" altLang="en-US">
                <a:sym typeface="Calibri" pitchFamily="34" charset="0"/>
              </a:rPr>
              <a:t> small </a:t>
            </a:r>
            <a:r>
              <a:rPr lang="en-US">
                <a:sym typeface="Calibri" pitchFamily="34" charset="0"/>
              </a:rPr>
              <a:t>antral follicles (Weenen et al., 2004) </a:t>
            </a:r>
            <a:endParaRPr lang="sr-Latn-CS" altLang="en-US">
              <a:sym typeface="Calibri" pitchFamily="34" charset="0"/>
            </a:endParaRPr>
          </a:p>
          <a:p>
            <a:pPr lvl="2"/>
            <a:r>
              <a:rPr lang="en-US">
                <a:sym typeface="Calibri" pitchFamily="34" charset="0"/>
              </a:rPr>
              <a:t>main physiological role </a:t>
            </a:r>
            <a:r>
              <a:rPr lang="sr-Latn-CS" altLang="en-US">
                <a:sym typeface="Calibri" pitchFamily="34" charset="0"/>
              </a:rPr>
              <a:t>-</a:t>
            </a:r>
            <a:r>
              <a:rPr lang="en-US">
                <a:sym typeface="Calibri" pitchFamily="34" charset="0"/>
              </a:rPr>
              <a:t> inhibition of the early</a:t>
            </a:r>
            <a:r>
              <a:rPr lang="sr-Latn-CS" altLang="en-US">
                <a:sym typeface="Calibri" pitchFamily="34" charset="0"/>
              </a:rPr>
              <a:t> </a:t>
            </a:r>
            <a:r>
              <a:rPr lang="en-US">
                <a:sym typeface="Calibri" pitchFamily="34" charset="0"/>
              </a:rPr>
              <a:t>stages of follicular development (Themmen, 2005; Visser and</a:t>
            </a:r>
            <a:r>
              <a:rPr lang="sr-Latn-CS" altLang="en-US">
                <a:sym typeface="Calibri" pitchFamily="34" charset="0"/>
              </a:rPr>
              <a:t> </a:t>
            </a:r>
            <a:r>
              <a:rPr lang="en-US">
                <a:sym typeface="Calibri" pitchFamily="34" charset="0"/>
              </a:rPr>
              <a:t>Themmen, 2005).</a:t>
            </a:r>
            <a:endParaRPr lang="sr-Latn-CS" altLang="en-US"/>
          </a:p>
        </p:txBody>
      </p:sp>
    </p:spTree>
  </p:cSld>
  <p:clrMapOvr>
    <a:masterClrMapping/>
  </p:clrMapOvr>
  <p:transition advTm="19672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sz="2800" dirty="0" err="1" smtClean="0"/>
              <a:t>therefore</a:t>
            </a:r>
            <a:r>
              <a:rPr lang="hr-HR" altLang="en-US" sz="2800" dirty="0" smtClean="0"/>
              <a:t>, </a:t>
            </a:r>
            <a:r>
              <a:rPr lang="hr-HR" altLang="en-US" sz="2800" dirty="0" err="1" smtClean="0"/>
              <a:t>according</a:t>
            </a:r>
            <a:r>
              <a:rPr lang="hr-HR" altLang="en-US" sz="2800" dirty="0" smtClean="0"/>
              <a:t> to </a:t>
            </a:r>
            <a:r>
              <a:rPr lang="hr-HR" altLang="en-US" sz="2800" dirty="0" err="1" smtClean="0"/>
              <a:t>cut</a:t>
            </a:r>
            <a:r>
              <a:rPr lang="hr-HR" altLang="en-US" sz="2800" dirty="0" smtClean="0"/>
              <a:t>-</a:t>
            </a:r>
            <a:r>
              <a:rPr lang="hr-HR" altLang="en-US" sz="2800" dirty="0" err="1" smtClean="0"/>
              <a:t>offs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derived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by</a:t>
            </a:r>
            <a:r>
              <a:rPr lang="hr-HR" altLang="en-US" sz="2800" dirty="0" smtClean="0"/>
              <a:t> ROC </a:t>
            </a:r>
            <a:r>
              <a:rPr lang="hr-HR" altLang="en-US" sz="2800" dirty="0" err="1" smtClean="0"/>
              <a:t>curve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analysis</a:t>
            </a:r>
            <a:r>
              <a:rPr lang="hr-HR" altLang="en-US" sz="2800" dirty="0" smtClean="0"/>
              <a:t>:</a:t>
            </a:r>
          </a:p>
          <a:p>
            <a:pPr>
              <a:buNone/>
            </a:pPr>
            <a:endParaRPr lang="hr-HR" altLang="en-US" sz="2800" dirty="0" smtClean="0"/>
          </a:p>
          <a:p>
            <a:pPr lvl="1"/>
            <a:r>
              <a:rPr lang="sr-Latn-CS" altLang="en-US" dirty="0" smtClean="0"/>
              <a:t>age -</a:t>
            </a:r>
            <a:r>
              <a:rPr lang="en-US" dirty="0" smtClean="0"/>
              <a:t> 37.5 </a:t>
            </a:r>
            <a:r>
              <a:rPr lang="sr-Latn-CS" altLang="en-US" dirty="0" smtClean="0"/>
              <a:t>y </a:t>
            </a:r>
            <a:r>
              <a:rPr lang="en-US" dirty="0" smtClean="0"/>
              <a:t>(</a:t>
            </a:r>
            <a:r>
              <a:rPr lang="sr-Latn-CS" altLang="en-US" dirty="0" smtClean="0"/>
              <a:t>O</a:t>
            </a:r>
            <a:r>
              <a:rPr lang="en-US" dirty="0" smtClean="0"/>
              <a:t>R</a:t>
            </a:r>
            <a:r>
              <a:rPr lang="sr-Latn-CS" altLang="en-US" dirty="0" smtClean="0"/>
              <a:t>=</a:t>
            </a:r>
            <a:r>
              <a:rPr lang="en-US" dirty="0" smtClean="0"/>
              <a:t>6.7; 95% CI 1.5–31.2)</a:t>
            </a:r>
            <a:endParaRPr lang="sr-Latn-CS" altLang="en-US" dirty="0" smtClean="0"/>
          </a:p>
          <a:p>
            <a:pPr lvl="1"/>
            <a:r>
              <a:rPr lang="sr-Latn-CS" altLang="en-US" dirty="0" smtClean="0"/>
              <a:t>DHEAS - </a:t>
            </a:r>
            <a:r>
              <a:rPr lang="en-US" dirty="0" smtClean="0"/>
              <a:t>5.7 𝜇mol/L (OR 7.9;</a:t>
            </a:r>
            <a:r>
              <a:rPr lang="sr-Latn-CS" altLang="en-US" dirty="0" smtClean="0"/>
              <a:t> </a:t>
            </a:r>
            <a:r>
              <a:rPr lang="en-US" dirty="0" smtClean="0"/>
              <a:t>95% CI 2.5–25.4)</a:t>
            </a:r>
            <a:endParaRPr lang="sr-Latn-CS" altLang="en-US" dirty="0" smtClean="0"/>
          </a:p>
        </p:txBody>
      </p:sp>
    </p:spTree>
  </p:cSld>
  <p:clrMapOvr>
    <a:masterClrMapping/>
  </p:clrMapOvr>
  <p:transition advTm="3028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945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sz="2800" dirty="0" err="1" smtClean="0"/>
              <a:t>the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usefullness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combined</a:t>
            </a:r>
            <a:r>
              <a:rPr lang="hr-HR" altLang="en-US" sz="2800" dirty="0" smtClean="0"/>
              <a:t> age </a:t>
            </a:r>
            <a:r>
              <a:rPr lang="hr-HR" altLang="en-US" sz="2800" dirty="0" err="1" smtClean="0"/>
              <a:t>and</a:t>
            </a:r>
            <a:r>
              <a:rPr lang="hr-HR" altLang="en-US" sz="2800" dirty="0" smtClean="0"/>
              <a:t> DHEAS </a:t>
            </a:r>
            <a:r>
              <a:rPr lang="hr-HR" altLang="en-US" sz="2800" dirty="0" err="1" smtClean="0"/>
              <a:t>categoric</a:t>
            </a:r>
            <a:r>
              <a:rPr lang="hr-HR" altLang="en-US" sz="2800" dirty="0" smtClean="0"/>
              <a:t> model for </a:t>
            </a:r>
            <a:r>
              <a:rPr lang="hr-HR" altLang="en-US" sz="2800" dirty="0" err="1" smtClean="0"/>
              <a:t>pregnancy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prediction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was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assesed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by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comparison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with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discriminative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capacity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univariate</a:t>
            </a:r>
            <a:r>
              <a:rPr lang="hr-HR" altLang="en-US" sz="2800" dirty="0" smtClean="0"/>
              <a:t> age model</a:t>
            </a:r>
          </a:p>
          <a:p>
            <a:pPr>
              <a:buNone/>
            </a:pPr>
            <a:r>
              <a:rPr lang="sr-Latn-CS" altLang="en-US" sz="2800" dirty="0" smtClean="0"/>
              <a:t>	AUC-</a:t>
            </a:r>
            <a:r>
              <a:rPr lang="sr-Latn-CS" altLang="en-US" sz="2800" dirty="0" err="1" smtClean="0"/>
              <a:t>ROC</a:t>
            </a:r>
            <a:r>
              <a:rPr lang="sr-Latn-CS" altLang="en-US" sz="2800" baseline="-25000" dirty="0" err="1" smtClean="0"/>
              <a:t>age</a:t>
            </a:r>
            <a:r>
              <a:rPr lang="sr-Latn-CS" altLang="en-US" sz="2800" baseline="-25000" dirty="0" smtClean="0"/>
              <a:t>-DHEAS </a:t>
            </a:r>
            <a:r>
              <a:rPr lang="hr-HR" altLang="en-US" sz="2800" dirty="0" smtClean="0"/>
              <a:t>0.</a:t>
            </a:r>
            <a:r>
              <a:rPr lang="en-US" sz="2800" dirty="0" smtClean="0"/>
              <a:t>796</a:t>
            </a:r>
            <a:r>
              <a:rPr lang="hr-HR" sz="2800" dirty="0" smtClean="0"/>
              <a:t> (</a:t>
            </a:r>
            <a:r>
              <a:rPr lang="en-US" sz="2800" dirty="0" smtClean="0"/>
              <a:t>95%CI 0.716–0.862)</a:t>
            </a:r>
            <a:endParaRPr lang="hr-HR" sz="2800" dirty="0" smtClean="0"/>
          </a:p>
          <a:p>
            <a:pPr>
              <a:buNone/>
            </a:pPr>
            <a:r>
              <a:rPr lang="sr-Latn-CS" altLang="en-US" sz="2800" dirty="0" smtClean="0"/>
              <a:t>	AUC-</a:t>
            </a:r>
            <a:r>
              <a:rPr lang="sr-Latn-CS" altLang="en-US" sz="2800" dirty="0" err="1" smtClean="0"/>
              <a:t>ROC</a:t>
            </a:r>
            <a:r>
              <a:rPr lang="sr-Latn-CS" altLang="en-US" sz="2800" baseline="-25000" dirty="0" err="1" smtClean="0"/>
              <a:t>age</a:t>
            </a:r>
            <a:r>
              <a:rPr lang="sr-Latn-CS" altLang="en-US" sz="2800" dirty="0" smtClean="0"/>
              <a:t> </a:t>
            </a:r>
            <a:r>
              <a:rPr lang="en-US" sz="2800" dirty="0" smtClean="0"/>
              <a:t> </a:t>
            </a:r>
            <a:r>
              <a:rPr lang="hr-HR" sz="2800" dirty="0" smtClean="0"/>
              <a:t>	</a:t>
            </a:r>
            <a:r>
              <a:rPr lang="en-US" sz="2800" dirty="0" smtClean="0"/>
              <a:t>0.662 (95%CI 0.573–0.743)</a:t>
            </a:r>
            <a:endParaRPr lang="hr-HR" sz="2800" dirty="0" smtClean="0"/>
          </a:p>
          <a:p>
            <a:pPr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				</a:t>
            </a:r>
            <a:r>
              <a:rPr lang="en-US" sz="2800" dirty="0" smtClean="0">
                <a:solidFill>
                  <a:srgbClr val="FF0000"/>
                </a:solidFill>
              </a:rPr>
              <a:t>𝑃 = 0.013</a:t>
            </a:r>
            <a:endParaRPr lang="hr-HR" sz="2800" dirty="0" smtClean="0"/>
          </a:p>
          <a:p>
            <a:r>
              <a:rPr lang="hr-HR" altLang="en-US" sz="2800" dirty="0" err="1" smtClean="0"/>
              <a:t>combining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information</a:t>
            </a:r>
            <a:r>
              <a:rPr lang="hr-HR" altLang="en-US" sz="2800" dirty="0" smtClean="0"/>
              <a:t> on DHEAS </a:t>
            </a:r>
            <a:r>
              <a:rPr lang="hr-HR" altLang="en-US" sz="2800" dirty="0" err="1" smtClean="0"/>
              <a:t>and</a:t>
            </a:r>
            <a:r>
              <a:rPr lang="hr-HR" altLang="en-US" sz="2800" dirty="0" smtClean="0"/>
              <a:t> age </a:t>
            </a:r>
            <a:r>
              <a:rPr lang="hr-HR" altLang="en-US" sz="2800" dirty="0" err="1" smtClean="0"/>
              <a:t>could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improve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the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ability</a:t>
            </a:r>
            <a:r>
              <a:rPr lang="hr-HR" altLang="en-US" sz="2800" dirty="0" smtClean="0"/>
              <a:t> to </a:t>
            </a:r>
            <a:r>
              <a:rPr lang="hr-HR" altLang="en-US" sz="2800" dirty="0" err="1" smtClean="0"/>
              <a:t>predict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pregnancy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compared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to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the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information</a:t>
            </a:r>
            <a:r>
              <a:rPr lang="hr-HR" altLang="en-US" sz="2800" dirty="0" smtClean="0"/>
              <a:t> </a:t>
            </a:r>
            <a:r>
              <a:rPr lang="hr-HR" altLang="en-US" sz="2800" dirty="0" err="1" smtClean="0"/>
              <a:t>of</a:t>
            </a:r>
            <a:r>
              <a:rPr lang="hr-HR" altLang="en-US" sz="2800" dirty="0" smtClean="0"/>
              <a:t> age </a:t>
            </a:r>
            <a:r>
              <a:rPr lang="hr-HR" altLang="en-US" sz="2800" dirty="0" err="1" smtClean="0"/>
              <a:t>alone</a:t>
            </a:r>
            <a:endParaRPr lang="sr-Latn-CS" altLang="en-US" sz="2800" dirty="0" smtClean="0"/>
          </a:p>
        </p:txBody>
      </p:sp>
    </p:spTree>
  </p:cSld>
  <p:clrMapOvr>
    <a:masterClrMapping/>
  </p:clrMapOvr>
  <p:transition advTm="3650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339850"/>
            <a:ext cx="6697662" cy="492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472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pic>
        <p:nvPicPr>
          <p:cNvPr id="22531" name="Content Placeholder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25" y="1123950"/>
            <a:ext cx="7921625" cy="5002213"/>
          </a:xfrm>
          <a:prstGeom prst="rect">
            <a:avLst/>
          </a:prstGeom>
          <a:noFill/>
          <a:ln/>
        </p:spPr>
      </p:pic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6516688" y="4508500"/>
            <a:ext cx="1728787" cy="936625"/>
            <a:chOff x="0" y="0"/>
            <a:chExt cx="1728192" cy="936104"/>
          </a:xfrm>
        </p:grpSpPr>
        <p:sp>
          <p:nvSpPr>
            <p:cNvPr id="22533" name="Oval 7"/>
            <p:cNvSpPr>
              <a:spLocks noChangeArrowheads="1"/>
            </p:cNvSpPr>
            <p:nvPr/>
          </p:nvSpPr>
          <p:spPr bwMode="auto">
            <a:xfrm>
              <a:off x="0" y="648072"/>
              <a:ext cx="504056" cy="28803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25400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sr-Latn-CS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endParaRPr>
            </a:p>
          </p:txBody>
        </p:sp>
        <p:sp>
          <p:nvSpPr>
            <p:cNvPr id="22534" name="Oval 8"/>
            <p:cNvSpPr>
              <a:spLocks noChangeArrowheads="1"/>
            </p:cNvSpPr>
            <p:nvPr/>
          </p:nvSpPr>
          <p:spPr bwMode="auto">
            <a:xfrm>
              <a:off x="1224136" y="648072"/>
              <a:ext cx="504056" cy="28803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25400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sr-Latn-CS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endParaRPr>
            </a:p>
          </p:txBody>
        </p:sp>
        <p:sp>
          <p:nvSpPr>
            <p:cNvPr id="22535" name="Straight Connector 10"/>
            <p:cNvSpPr>
              <a:spLocks noChangeShapeType="1"/>
            </p:cNvSpPr>
            <p:nvPr/>
          </p:nvSpPr>
          <p:spPr bwMode="auto">
            <a:xfrm flipV="1">
              <a:off x="504056" y="360040"/>
              <a:ext cx="360040" cy="432048"/>
            </a:xfrm>
            <a:prstGeom prst="line">
              <a:avLst/>
            </a:prstGeom>
            <a:noFill/>
            <a:ln w="9525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536" name="Straight Connector 12"/>
            <p:cNvSpPr>
              <a:spLocks noChangeShapeType="1"/>
            </p:cNvSpPr>
            <p:nvPr/>
          </p:nvSpPr>
          <p:spPr bwMode="auto">
            <a:xfrm flipH="1" flipV="1">
              <a:off x="864097" y="360041"/>
              <a:ext cx="360039" cy="432047"/>
            </a:xfrm>
            <a:prstGeom prst="line">
              <a:avLst/>
            </a:prstGeom>
            <a:noFill/>
            <a:ln w="9525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537" name="TextBox 14"/>
            <p:cNvSpPr>
              <a:spLocks noChangeArrowheads="1"/>
            </p:cNvSpPr>
            <p:nvPr/>
          </p:nvSpPr>
          <p:spPr bwMode="auto">
            <a:xfrm>
              <a:off x="648072" y="0"/>
              <a:ext cx="4320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r-Latn-CS" altLang="zh-CN" sz="1600">
                  <a:solidFill>
                    <a:srgbClr val="FF0000"/>
                  </a:solidFill>
                  <a:latin typeface="Calibri" pitchFamily="34" charset="0"/>
                  <a:ea typeface="MS PGothic" pitchFamily="34" charset="-128"/>
                  <a:sym typeface="MS PGothic" pitchFamily="34" charset="-128"/>
                </a:rPr>
                <a:t>NS</a:t>
              </a:r>
              <a:endParaRPr lang="sr-Latn-CS" altLang="zh-CN"/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3924300" y="4508500"/>
            <a:ext cx="1871663" cy="936625"/>
            <a:chOff x="0" y="0"/>
            <a:chExt cx="1872208" cy="936104"/>
          </a:xfrm>
        </p:grpSpPr>
        <p:sp>
          <p:nvSpPr>
            <p:cNvPr id="22539" name="Oval 5"/>
            <p:cNvSpPr>
              <a:spLocks noChangeArrowheads="1"/>
            </p:cNvSpPr>
            <p:nvPr/>
          </p:nvSpPr>
          <p:spPr bwMode="auto">
            <a:xfrm>
              <a:off x="0" y="648072"/>
              <a:ext cx="504056" cy="28803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25400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sr-Latn-CS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endParaRPr>
            </a:p>
          </p:txBody>
        </p:sp>
        <p:sp>
          <p:nvSpPr>
            <p:cNvPr id="22540" name="Oval 6"/>
            <p:cNvSpPr>
              <a:spLocks noChangeArrowheads="1"/>
            </p:cNvSpPr>
            <p:nvPr/>
          </p:nvSpPr>
          <p:spPr bwMode="auto">
            <a:xfrm>
              <a:off x="1368152" y="648072"/>
              <a:ext cx="504056" cy="28803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 w="25400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sr-Latn-CS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  <a:sym typeface="MS PGothic" pitchFamily="34" charset="-128"/>
              </a:endParaRPr>
            </a:p>
          </p:txBody>
        </p:sp>
        <p:sp>
          <p:nvSpPr>
            <p:cNvPr id="22541" name="Straight Connector 17"/>
            <p:cNvSpPr>
              <a:spLocks noChangeShapeType="1"/>
            </p:cNvSpPr>
            <p:nvPr/>
          </p:nvSpPr>
          <p:spPr bwMode="auto">
            <a:xfrm flipV="1">
              <a:off x="504056" y="288032"/>
              <a:ext cx="432048" cy="504056"/>
            </a:xfrm>
            <a:prstGeom prst="line">
              <a:avLst/>
            </a:prstGeom>
            <a:noFill/>
            <a:ln w="9525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542" name="Straight Connector 18"/>
            <p:cNvSpPr>
              <a:spLocks noChangeShapeType="1"/>
            </p:cNvSpPr>
            <p:nvPr/>
          </p:nvSpPr>
          <p:spPr bwMode="auto">
            <a:xfrm flipH="1" flipV="1">
              <a:off x="936106" y="288034"/>
              <a:ext cx="432046" cy="504054"/>
            </a:xfrm>
            <a:prstGeom prst="line">
              <a:avLst/>
            </a:prstGeom>
            <a:noFill/>
            <a:ln w="9525" cap="flat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543" name="TextBox 19"/>
            <p:cNvSpPr>
              <a:spLocks noChangeArrowheads="1"/>
            </p:cNvSpPr>
            <p:nvPr/>
          </p:nvSpPr>
          <p:spPr bwMode="auto">
            <a:xfrm>
              <a:off x="360040" y="0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sr-Latn-CS" altLang="zh-CN" sz="1600">
                  <a:solidFill>
                    <a:srgbClr val="FF0000"/>
                  </a:solidFill>
                  <a:latin typeface="Calibri" pitchFamily="34" charset="0"/>
                  <a:ea typeface="MS PGothic" pitchFamily="34" charset="-128"/>
                  <a:sym typeface="MS PGothic" pitchFamily="34" charset="-128"/>
                </a:rPr>
                <a:t>P&lt;0.05</a:t>
              </a:r>
              <a:endParaRPr lang="sr-Latn-CS" altLang="zh-CN"/>
            </a:p>
          </p:txBody>
        </p:sp>
      </p:grpSp>
    </p:spTree>
  </p:cSld>
  <p:clrMapOvr>
    <a:masterClrMapping/>
  </p:clrMapOvr>
  <p:transition advTm="991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600200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r>
              <a:rPr lang="en-US" dirty="0" smtClean="0"/>
              <a:t>DHEAS is a sulfated metabolite of DHEA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acts</a:t>
            </a:r>
            <a:r>
              <a:rPr lang="hr-HR" dirty="0" smtClean="0"/>
              <a:t> as</a:t>
            </a:r>
            <a:r>
              <a:rPr lang="en-US" dirty="0" smtClean="0"/>
              <a:t> a </a:t>
            </a:r>
            <a:r>
              <a:rPr lang="hr-HR" dirty="0" err="1" smtClean="0"/>
              <a:t>intraovarian</a:t>
            </a:r>
            <a:r>
              <a:rPr lang="hr-HR" dirty="0" smtClean="0"/>
              <a:t> </a:t>
            </a:r>
            <a:r>
              <a:rPr lang="en-US" dirty="0" smtClean="0"/>
              <a:t>hormone precursor</a:t>
            </a:r>
            <a:r>
              <a:rPr lang="hr-HR" dirty="0" smtClean="0"/>
              <a:t> for </a:t>
            </a:r>
            <a:r>
              <a:rPr lang="en-US" dirty="0" smtClean="0"/>
              <a:t>active androgens and</a:t>
            </a:r>
            <a:r>
              <a:rPr lang="hr-HR" dirty="0" smtClean="0"/>
              <a:t> </a:t>
            </a:r>
            <a:r>
              <a:rPr lang="en-US" dirty="0" smtClean="0"/>
              <a:t>estrogens</a:t>
            </a:r>
            <a:r>
              <a:rPr lang="hr-HR" dirty="0" smtClean="0"/>
              <a:t> (</a:t>
            </a:r>
            <a:r>
              <a:rPr lang="hr-HR" dirty="0" err="1" smtClean="0"/>
              <a:t>Casson</a:t>
            </a:r>
            <a:r>
              <a:rPr lang="hr-HR" dirty="0" smtClean="0"/>
              <a:t> et al., 2000)</a:t>
            </a:r>
          </a:p>
          <a:p>
            <a:r>
              <a:rPr lang="hr-HR" dirty="0" smtClean="0"/>
              <a:t>DHEAS to DHEA </a:t>
            </a:r>
            <a:r>
              <a:rPr lang="hr-HR" dirty="0" err="1" smtClean="0"/>
              <a:t>conversion</a:t>
            </a:r>
            <a:r>
              <a:rPr lang="hr-HR" dirty="0" smtClean="0"/>
              <a:t> </a:t>
            </a:r>
            <a:r>
              <a:rPr lang="hr-HR" dirty="0" err="1" smtClean="0"/>
              <a:t>take</a:t>
            </a:r>
            <a:r>
              <a:rPr lang="hr-HR" dirty="0" smtClean="0"/>
              <a:t> place </a:t>
            </a:r>
            <a:r>
              <a:rPr lang="hr-HR" dirty="0" err="1" smtClean="0"/>
              <a:t>in</a:t>
            </a:r>
            <a:r>
              <a:rPr lang="hr-HR" dirty="0" smtClean="0"/>
              <a:t> GC- </a:t>
            </a:r>
            <a:r>
              <a:rPr lang="hr-HR" dirty="0" err="1" smtClean="0"/>
              <a:t>sulphatase</a:t>
            </a:r>
            <a:r>
              <a:rPr lang="hr-HR" dirty="0" smtClean="0"/>
              <a:t> (</a:t>
            </a:r>
            <a:r>
              <a:rPr lang="hr-HR" dirty="0" err="1" smtClean="0"/>
              <a:t>Bonser</a:t>
            </a:r>
            <a:r>
              <a:rPr lang="hr-HR" dirty="0" smtClean="0"/>
              <a:t> et al., 2000)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4445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600200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r>
              <a:rPr lang="en-US" dirty="0" smtClean="0"/>
              <a:t>decline linearly with age </a:t>
            </a:r>
            <a:r>
              <a:rPr lang="hr-HR" dirty="0" smtClean="0"/>
              <a:t>(</a:t>
            </a:r>
            <a:r>
              <a:rPr lang="hr-HR" dirty="0" err="1" smtClean="0"/>
              <a:t>Labrie</a:t>
            </a:r>
            <a:r>
              <a:rPr lang="hr-HR" dirty="0" smtClean="0"/>
              <a:t> et al., 1997)</a:t>
            </a:r>
            <a:endParaRPr lang="en-US" dirty="0" smtClean="0"/>
          </a:p>
          <a:p>
            <a:r>
              <a:rPr lang="en-US" dirty="0" smtClean="0"/>
              <a:t>may have beneficial effect on</a:t>
            </a:r>
            <a:r>
              <a:rPr lang="hr-HR" dirty="0" smtClean="0"/>
              <a:t> </a:t>
            </a:r>
            <a:r>
              <a:rPr lang="en-US" dirty="0" smtClean="0"/>
              <a:t>age-related conditions </a:t>
            </a:r>
            <a:r>
              <a:rPr lang="hr-HR" dirty="0" smtClean="0"/>
              <a:t>(van </a:t>
            </a:r>
            <a:r>
              <a:rPr lang="hr-HR" dirty="0" err="1" smtClean="0"/>
              <a:t>Muhlen</a:t>
            </a:r>
            <a:r>
              <a:rPr lang="hr-HR" dirty="0" smtClean="0"/>
              <a:t> et al., 2007)</a:t>
            </a:r>
            <a:r>
              <a:rPr lang="en-US" dirty="0" smtClean="0"/>
              <a:t> 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beneficial</a:t>
            </a:r>
            <a:r>
              <a:rPr lang="hr-HR" dirty="0" smtClean="0"/>
              <a:t> e</a:t>
            </a:r>
            <a:r>
              <a:rPr lang="en-US" dirty="0" err="1" smtClean="0"/>
              <a:t>ffect</a:t>
            </a:r>
            <a:r>
              <a:rPr lang="en-US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DHEA </a:t>
            </a:r>
            <a:r>
              <a:rPr lang="hr-HR" dirty="0" err="1" smtClean="0"/>
              <a:t>supplementation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some </a:t>
            </a:r>
            <a:r>
              <a:rPr lang="hr-HR" dirty="0" err="1" smtClean="0"/>
              <a:t>patients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diminished</a:t>
            </a:r>
            <a:r>
              <a:rPr lang="hr-HR" dirty="0" smtClean="0"/>
              <a:t> </a:t>
            </a:r>
            <a:r>
              <a:rPr lang="hr-HR" dirty="0" err="1" smtClean="0"/>
              <a:t>ovarian</a:t>
            </a:r>
            <a:r>
              <a:rPr lang="hr-HR" dirty="0" smtClean="0"/>
              <a:t> </a:t>
            </a:r>
            <a:r>
              <a:rPr lang="hr-HR" dirty="0" err="1" smtClean="0"/>
              <a:t>reserve</a:t>
            </a:r>
            <a:r>
              <a:rPr lang="hr-HR" dirty="0" smtClean="0"/>
              <a:t> (</a:t>
            </a:r>
            <a:r>
              <a:rPr lang="hr-HR" dirty="0" err="1" smtClean="0"/>
              <a:t>Gleicher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Barad</a:t>
            </a:r>
            <a:r>
              <a:rPr lang="hr-HR" dirty="0" smtClean="0"/>
              <a:t>, 2011).</a:t>
            </a:r>
            <a:endParaRPr lang="sr-Latn-C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9468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412076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r>
              <a:rPr lang="hr-HR" dirty="0" err="1" smtClean="0"/>
              <a:t>potentialy</a:t>
            </a:r>
            <a:r>
              <a:rPr lang="hr-HR" dirty="0" smtClean="0"/>
              <a:t>, </a:t>
            </a:r>
            <a:r>
              <a:rPr lang="hr-HR" dirty="0" err="1" smtClean="0"/>
              <a:t>sufficient</a:t>
            </a:r>
            <a:r>
              <a:rPr lang="hr-HR" dirty="0" smtClean="0"/>
              <a:t> </a:t>
            </a:r>
            <a:r>
              <a:rPr lang="hr-HR" dirty="0" err="1" smtClean="0"/>
              <a:t>quantities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DHEAS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metabolites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oocyte</a:t>
            </a:r>
            <a:r>
              <a:rPr lang="hr-HR" dirty="0" smtClean="0"/>
              <a:t> </a:t>
            </a:r>
            <a:r>
              <a:rPr lang="hr-HR" dirty="0" err="1" smtClean="0"/>
              <a:t>microenviroment</a:t>
            </a:r>
            <a:r>
              <a:rPr lang="hr-HR" dirty="0" smtClean="0"/>
              <a:t> are </a:t>
            </a:r>
            <a:r>
              <a:rPr lang="hr-HR" dirty="0" err="1" smtClean="0"/>
              <a:t>needed</a:t>
            </a:r>
            <a:r>
              <a:rPr lang="hr-HR" dirty="0" smtClean="0"/>
              <a:t> to </a:t>
            </a:r>
            <a:r>
              <a:rPr lang="hr-HR" dirty="0" err="1" smtClean="0"/>
              <a:t>ensure</a:t>
            </a:r>
            <a:r>
              <a:rPr lang="hr-HR" dirty="0" smtClean="0"/>
              <a:t> </a:t>
            </a:r>
            <a:r>
              <a:rPr lang="hr-HR" dirty="0" err="1" smtClean="0"/>
              <a:t>adequate</a:t>
            </a:r>
            <a:r>
              <a:rPr lang="hr-HR" dirty="0" smtClean="0"/>
              <a:t> </a:t>
            </a:r>
            <a:r>
              <a:rPr lang="hr-HR" dirty="0" err="1" smtClean="0"/>
              <a:t>steroidogenesis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sufficient</a:t>
            </a:r>
            <a:r>
              <a:rPr lang="hr-HR" dirty="0" smtClean="0"/>
              <a:t> </a:t>
            </a:r>
            <a:r>
              <a:rPr lang="hr-HR" dirty="0" err="1" smtClean="0"/>
              <a:t>oocyte</a:t>
            </a:r>
            <a:r>
              <a:rPr lang="hr-HR" dirty="0" smtClean="0"/>
              <a:t> </a:t>
            </a:r>
            <a:r>
              <a:rPr lang="hr-HR" dirty="0" err="1" smtClean="0"/>
              <a:t>quality</a:t>
            </a:r>
            <a:r>
              <a:rPr lang="hr-HR" dirty="0" smtClean="0"/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9625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412076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r>
              <a:rPr lang="hr-HR" dirty="0" err="1" smtClean="0"/>
              <a:t>hipotheticaly</a:t>
            </a:r>
            <a:r>
              <a:rPr lang="hr-HR" dirty="0" smtClean="0"/>
              <a:t>, </a:t>
            </a:r>
            <a:r>
              <a:rPr lang="en-US" dirty="0" smtClean="0"/>
              <a:t>DHEAS deficiency in younger patients reduce the</a:t>
            </a:r>
            <a:r>
              <a:rPr lang="hr-HR" dirty="0" err="1" smtClean="0"/>
              <a:t>ir</a:t>
            </a:r>
            <a:r>
              <a:rPr lang="en-US" dirty="0" smtClean="0"/>
              <a:t> pregnancy chances to</a:t>
            </a:r>
            <a:r>
              <a:rPr lang="sr-Latn-CS" altLang="en-US" dirty="0" smtClean="0"/>
              <a:t> </a:t>
            </a:r>
            <a:r>
              <a:rPr lang="en-US" dirty="0" smtClean="0"/>
              <a:t>the level inherent to the </a:t>
            </a:r>
            <a:r>
              <a:rPr lang="hr-HR" dirty="0" err="1" smtClean="0"/>
              <a:t>higher</a:t>
            </a:r>
            <a:r>
              <a:rPr lang="en-US" dirty="0" smtClean="0"/>
              <a:t> age categories</a:t>
            </a:r>
            <a:endParaRPr lang="hr-H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34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600200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r>
              <a:rPr lang="en-US" dirty="0" smtClean="0"/>
              <a:t>not</a:t>
            </a:r>
            <a:r>
              <a:rPr lang="sr-Latn-CS" altLang="en-US" dirty="0" smtClean="0"/>
              <a:t> </a:t>
            </a:r>
            <a:r>
              <a:rPr lang="en-US" dirty="0" smtClean="0"/>
              <a:t>all poor responders are similar in terms of loss of </a:t>
            </a:r>
            <a:r>
              <a:rPr lang="en-US" dirty="0" err="1" smtClean="0"/>
              <a:t>oocyte</a:t>
            </a:r>
            <a:r>
              <a:rPr lang="en-US" dirty="0" smtClean="0"/>
              <a:t> quality </a:t>
            </a:r>
            <a:endParaRPr lang="sr-Latn-CS" altLang="en-US" dirty="0" smtClean="0"/>
          </a:p>
          <a:p>
            <a:r>
              <a:rPr lang="sr-Latn-CS" altLang="en-US" dirty="0" smtClean="0"/>
              <a:t>the </a:t>
            </a:r>
            <a:r>
              <a:rPr lang="en-US" dirty="0" smtClean="0"/>
              <a:t>link </a:t>
            </a:r>
            <a:r>
              <a:rPr lang="sr-Latn-CS" altLang="en-US" dirty="0" err="1" smtClean="0"/>
              <a:t>between</a:t>
            </a:r>
            <a:r>
              <a:rPr lang="sr-Latn-CS" altLang="en-US" dirty="0" smtClean="0"/>
              <a:t> </a:t>
            </a:r>
            <a:r>
              <a:rPr lang="en-US" dirty="0" smtClean="0"/>
              <a:t>remaining quantity of </a:t>
            </a:r>
            <a:r>
              <a:rPr lang="en-US" dirty="0" err="1" smtClean="0"/>
              <a:t>antral</a:t>
            </a:r>
            <a:r>
              <a:rPr lang="en-US" dirty="0" smtClean="0"/>
              <a:t> follicles and the quality of the </a:t>
            </a:r>
            <a:r>
              <a:rPr lang="en-US" dirty="0" err="1" smtClean="0"/>
              <a:t>oocytes</a:t>
            </a:r>
            <a:r>
              <a:rPr lang="en-US" dirty="0" smtClean="0"/>
              <a:t> held</a:t>
            </a:r>
            <a:r>
              <a:rPr lang="sr-Latn-CS" altLang="en-US" dirty="0" smtClean="0"/>
              <a:t> </a:t>
            </a:r>
            <a:r>
              <a:rPr lang="en-US" dirty="0" smtClean="0"/>
              <a:t>within these follicles</a:t>
            </a:r>
            <a:r>
              <a:rPr lang="sr-Latn-CS" altLang="en-US" dirty="0" smtClean="0"/>
              <a:t> is </a:t>
            </a:r>
            <a:r>
              <a:rPr lang="sr-Latn-CS" altLang="en-US" dirty="0" err="1" smtClean="0"/>
              <a:t>missing</a:t>
            </a:r>
            <a:r>
              <a:rPr lang="sr-Latn-CS" altLang="en-US" dirty="0" smtClean="0"/>
              <a:t> (</a:t>
            </a:r>
            <a:r>
              <a:rPr lang="sr-Latn-CS" altLang="en-US" dirty="0" err="1" smtClean="0"/>
              <a:t>Oudendijk</a:t>
            </a:r>
            <a:r>
              <a:rPr lang="sr-Latn-CS" altLang="en-US" dirty="0" smtClean="0"/>
              <a:t> et al., 2012)</a:t>
            </a:r>
            <a:endParaRPr lang="sr-Latn-CS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2683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538152" y="1600200"/>
            <a:ext cx="8067696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dirty="0" err="1" smtClean="0"/>
              <a:t>Discussion</a:t>
            </a:r>
            <a:r>
              <a:rPr lang="hr-HR" dirty="0" smtClean="0"/>
              <a:t>:</a:t>
            </a:r>
          </a:p>
          <a:p>
            <a:endParaRPr lang="hr-HR" dirty="0" smtClean="0"/>
          </a:p>
        </p:txBody>
      </p:sp>
      <p:pic>
        <p:nvPicPr>
          <p:cNvPr id="4" name="Picture 3" descr="missing 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383" y="2471737"/>
            <a:ext cx="7059234" cy="3190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6945" y="4869660"/>
            <a:ext cx="1296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DHEA(S)?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012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smtClean="0"/>
              <a:t>AMH</a:t>
            </a:r>
            <a:endParaRPr lang="sr-Latn-CS" altLang="zh-CN" dirty="0"/>
          </a:p>
        </p:txBody>
      </p:sp>
      <p:sp>
        <p:nvSpPr>
          <p:cNvPr id="512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sr-Latn-CS" altLang="en-US" dirty="0"/>
              <a:t>AMH – </a:t>
            </a:r>
            <a:r>
              <a:rPr lang="sr-Latn-CS" altLang="en-US" dirty="0" err="1"/>
              <a:t>prediction</a:t>
            </a:r>
            <a:r>
              <a:rPr lang="sr-Latn-CS" altLang="en-US" dirty="0"/>
              <a:t> of </a:t>
            </a:r>
            <a:r>
              <a:rPr lang="sr-Latn-CS" altLang="en-US" dirty="0" err="1"/>
              <a:t>ovarian</a:t>
            </a:r>
            <a:r>
              <a:rPr lang="sr-Latn-CS" altLang="en-US" dirty="0"/>
              <a:t> </a:t>
            </a:r>
            <a:r>
              <a:rPr lang="sr-Latn-CS" altLang="en-US" dirty="0" err="1"/>
              <a:t>response</a:t>
            </a:r>
            <a:endParaRPr lang="sr-Latn-CS" altLang="en-US" dirty="0"/>
          </a:p>
          <a:p>
            <a:pPr lvl="1"/>
            <a:r>
              <a:rPr lang="sr-Latn-CS" altLang="en-US" dirty="0"/>
              <a:t>in </a:t>
            </a:r>
            <a:r>
              <a:rPr lang="sr-Latn-CS" altLang="en-US" dirty="0" err="1"/>
              <a:t>prediction</a:t>
            </a:r>
            <a:r>
              <a:rPr lang="sr-Latn-CS" altLang="en-US" dirty="0"/>
              <a:t> of the </a:t>
            </a:r>
            <a:r>
              <a:rPr lang="sr-Latn-CS" altLang="en-US" dirty="0" err="1"/>
              <a:t>number</a:t>
            </a:r>
            <a:r>
              <a:rPr lang="sr-Latn-CS" altLang="en-US" dirty="0"/>
              <a:t> of </a:t>
            </a:r>
            <a:r>
              <a:rPr lang="sr-Latn-CS" altLang="en-US" dirty="0" err="1"/>
              <a:t>oocytes</a:t>
            </a:r>
            <a:r>
              <a:rPr lang="sr-Latn-CS" altLang="en-US" dirty="0"/>
              <a:t> </a:t>
            </a:r>
            <a:r>
              <a:rPr lang="sr-Latn-CS" altLang="en-US" dirty="0" err="1"/>
              <a:t>retrieved</a:t>
            </a:r>
            <a:r>
              <a:rPr lang="sr-Latn-CS" altLang="en-US" dirty="0"/>
              <a:t> </a:t>
            </a:r>
            <a:r>
              <a:rPr lang="en-US" dirty="0"/>
              <a:t>basal</a:t>
            </a:r>
            <a:r>
              <a:rPr lang="sr-Latn-CS" altLang="en-US" dirty="0"/>
              <a:t> </a:t>
            </a:r>
            <a:r>
              <a:rPr lang="en-US" dirty="0"/>
              <a:t>AMH serum levels</a:t>
            </a:r>
            <a:r>
              <a:rPr lang="sr-Latn-CS" altLang="en-US" dirty="0"/>
              <a:t> </a:t>
            </a:r>
            <a:r>
              <a:rPr lang="sr-Latn-CS" altLang="en-US" dirty="0" err="1"/>
              <a:t>are</a:t>
            </a:r>
            <a:r>
              <a:rPr lang="sr-Latn-CS" altLang="en-US" dirty="0"/>
              <a:t>,</a:t>
            </a:r>
            <a:r>
              <a:rPr lang="en-US" dirty="0"/>
              <a:t> </a:t>
            </a:r>
            <a:r>
              <a:rPr lang="sr-Latn-CS" altLang="en-US" dirty="0"/>
              <a:t>at </a:t>
            </a:r>
            <a:r>
              <a:rPr lang="sr-Latn-CS" altLang="en-US" dirty="0" err="1"/>
              <a:t>least</a:t>
            </a:r>
            <a:r>
              <a:rPr lang="sr-Latn-CS" altLang="en-US" dirty="0"/>
              <a:t>, as </a:t>
            </a:r>
            <a:r>
              <a:rPr lang="sr-Latn-CS" altLang="en-US" dirty="0" err="1"/>
              <a:t>good</a:t>
            </a:r>
            <a:r>
              <a:rPr lang="sr-Latn-CS" altLang="en-US" dirty="0"/>
              <a:t> as </a:t>
            </a:r>
            <a:r>
              <a:rPr lang="sr-Latn-CS" altLang="en-US" dirty="0" err="1"/>
              <a:t>antral</a:t>
            </a:r>
            <a:r>
              <a:rPr lang="sr-Latn-CS" altLang="en-US" dirty="0"/>
              <a:t> </a:t>
            </a:r>
            <a:r>
              <a:rPr lang="sr-Latn-CS" altLang="en-US" dirty="0" err="1"/>
              <a:t>follicle</a:t>
            </a:r>
            <a:r>
              <a:rPr lang="sr-Latn-CS" altLang="en-US" dirty="0"/>
              <a:t> </a:t>
            </a:r>
            <a:r>
              <a:rPr lang="sr-Latn-CS" altLang="en-US" dirty="0" err="1"/>
              <a:t>count</a:t>
            </a:r>
            <a:r>
              <a:rPr lang="sr-Latn-CS" altLang="en-US" dirty="0"/>
              <a:t> (AFC) (</a:t>
            </a:r>
            <a:r>
              <a:rPr lang="sr-Latn-CS" altLang="en-US" dirty="0" err="1"/>
              <a:t>Broer</a:t>
            </a:r>
            <a:r>
              <a:rPr lang="sr-Latn-CS" altLang="en-US" dirty="0"/>
              <a:t> et al., 2008, La </a:t>
            </a:r>
            <a:r>
              <a:rPr lang="sr-Latn-CS" altLang="en-US" dirty="0" err="1"/>
              <a:t>Marca</a:t>
            </a:r>
            <a:r>
              <a:rPr lang="sr-Latn-CS" altLang="en-US" dirty="0"/>
              <a:t> et al., 2010)</a:t>
            </a:r>
            <a:r>
              <a:rPr lang="en-US" dirty="0"/>
              <a:t> </a:t>
            </a:r>
            <a:endParaRPr lang="sr-Latn-CS" altLang="en-US" dirty="0"/>
          </a:p>
        </p:txBody>
      </p:sp>
    </p:spTree>
  </p:cSld>
  <p:clrMapOvr>
    <a:masterClrMapping/>
  </p:clrMapOvr>
  <p:transition advTm="12339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sp>
        <p:nvSpPr>
          <p:cNvPr id="24579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 sz="2800" dirty="0" err="1" smtClean="0"/>
              <a:t>Conclusion</a:t>
            </a:r>
            <a:r>
              <a:rPr lang="sr-Latn-CS" altLang="en-US" sz="2800" dirty="0" smtClean="0"/>
              <a:t>:</a:t>
            </a:r>
            <a:endParaRPr lang="sr-Latn-CS" altLang="en-US" sz="2800" dirty="0"/>
          </a:p>
          <a:p>
            <a:pPr>
              <a:lnSpc>
                <a:spcPct val="90000"/>
              </a:lnSpc>
            </a:pPr>
            <a:r>
              <a:rPr lang="hr-HR" sz="2800" dirty="0" err="1" smtClean="0"/>
              <a:t>adding</a:t>
            </a:r>
            <a:r>
              <a:rPr lang="hr-HR" sz="2800" dirty="0" smtClean="0"/>
              <a:t> </a:t>
            </a:r>
            <a:r>
              <a:rPr lang="hr-HR" sz="2800" dirty="0" err="1" smtClean="0"/>
              <a:t>information</a:t>
            </a:r>
            <a:r>
              <a:rPr lang="hr-HR" sz="2800" dirty="0" smtClean="0"/>
              <a:t> on DHEAS to </a:t>
            </a:r>
            <a:r>
              <a:rPr lang="hr-HR" sz="2800" dirty="0" err="1" smtClean="0"/>
              <a:t>female</a:t>
            </a:r>
            <a:r>
              <a:rPr lang="hr-HR" sz="2800" dirty="0" smtClean="0"/>
              <a:t> age </a:t>
            </a:r>
            <a:r>
              <a:rPr lang="hr-HR" sz="2800" dirty="0" err="1" smtClean="0"/>
              <a:t>could</a:t>
            </a:r>
            <a:r>
              <a:rPr lang="hr-HR" sz="2800" dirty="0" smtClean="0"/>
              <a:t> </a:t>
            </a:r>
            <a:r>
              <a:rPr lang="hr-HR" sz="2800" dirty="0" err="1" smtClean="0"/>
              <a:t>improve</a:t>
            </a:r>
            <a:r>
              <a:rPr lang="hr-HR" sz="2800" dirty="0" smtClean="0"/>
              <a:t> </a:t>
            </a:r>
            <a:r>
              <a:rPr lang="en-US" sz="2800" dirty="0" smtClean="0"/>
              <a:t>the </a:t>
            </a:r>
            <a:r>
              <a:rPr lang="hr-HR" sz="2800" dirty="0" err="1" smtClean="0"/>
              <a:t>prediction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clinical</a:t>
            </a:r>
            <a:r>
              <a:rPr lang="hr-HR" sz="2800" dirty="0" smtClean="0"/>
              <a:t> </a:t>
            </a:r>
            <a:r>
              <a:rPr lang="hr-HR" sz="2800" dirty="0" err="1" smtClean="0"/>
              <a:t>pregnancy</a:t>
            </a:r>
            <a:r>
              <a:rPr lang="hr-HR" sz="2800" dirty="0" smtClean="0"/>
              <a:t> prior to </a:t>
            </a:r>
            <a:r>
              <a:rPr lang="hr-HR" sz="2800" dirty="0" err="1" smtClean="0"/>
              <a:t>the</a:t>
            </a:r>
            <a:r>
              <a:rPr lang="hr-HR" sz="2800" dirty="0" smtClean="0"/>
              <a:t> first IVF </a:t>
            </a:r>
            <a:r>
              <a:rPr lang="hr-HR" sz="2800" dirty="0" err="1" smtClean="0"/>
              <a:t>cycles</a:t>
            </a:r>
            <a:endParaRPr lang="hr-HR" sz="2800" dirty="0" smtClean="0"/>
          </a:p>
          <a:p>
            <a:pPr>
              <a:lnSpc>
                <a:spcPct val="90000"/>
              </a:lnSpc>
            </a:pPr>
            <a:r>
              <a:rPr lang="hr-HR" sz="2800" dirty="0" err="1" smtClean="0"/>
              <a:t>improved</a:t>
            </a:r>
            <a:r>
              <a:rPr lang="hr-HR" sz="2800" dirty="0" smtClean="0"/>
              <a:t> </a:t>
            </a:r>
            <a:r>
              <a:rPr lang="hr-HR" sz="2800" dirty="0" err="1" smtClean="0"/>
              <a:t>counseling</a:t>
            </a:r>
            <a:r>
              <a:rPr lang="hr-HR" sz="2800" dirty="0" smtClean="0"/>
              <a:t> </a:t>
            </a:r>
            <a:r>
              <a:rPr lang="hr-HR" sz="2800" dirty="0" err="1" smtClean="0"/>
              <a:t>accuracy</a:t>
            </a:r>
            <a:r>
              <a:rPr lang="hr-HR" sz="2800" dirty="0" smtClean="0"/>
              <a:t> </a:t>
            </a:r>
            <a:r>
              <a:rPr lang="hr-HR" sz="2800" dirty="0" err="1" smtClean="0"/>
              <a:t>regarding</a:t>
            </a:r>
            <a:r>
              <a:rPr lang="hr-H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probabilities for successful IVF treatment</a:t>
            </a:r>
            <a:r>
              <a:rPr lang="sr-Latn-CS" altLang="en-US" sz="2800" dirty="0"/>
              <a:t> </a:t>
            </a:r>
            <a:r>
              <a:rPr lang="sr-Latn-CS" altLang="en-US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women with low AMH who were younger than</a:t>
            </a:r>
            <a:r>
              <a:rPr lang="sr-Latn-CS" altLang="en-US" sz="2800" dirty="0"/>
              <a:t> 37.5 </a:t>
            </a:r>
            <a:r>
              <a:rPr lang="sr-Latn-CS" altLang="en-US" sz="2800" dirty="0" err="1" smtClean="0"/>
              <a:t>years</a:t>
            </a:r>
            <a:endParaRPr lang="sr-Latn-CS" altLang="en-US" sz="2800" dirty="0"/>
          </a:p>
          <a:p>
            <a:pPr>
              <a:lnSpc>
                <a:spcPct val="90000"/>
              </a:lnSpc>
            </a:pPr>
            <a:r>
              <a:rPr lang="hr-HR" sz="2800" dirty="0" err="1" smtClean="0"/>
              <a:t>hypotheticaly</a:t>
            </a:r>
            <a:r>
              <a:rPr lang="hr-HR" sz="2800" dirty="0" smtClean="0"/>
              <a:t>, </a:t>
            </a:r>
            <a:r>
              <a:rPr lang="hr-HR" sz="2800" dirty="0" err="1" smtClean="0"/>
              <a:t>observed</a:t>
            </a:r>
            <a:r>
              <a:rPr lang="hr-HR" sz="2800" dirty="0" smtClean="0"/>
              <a:t> </a:t>
            </a:r>
            <a:r>
              <a:rPr lang="hr-HR" sz="2800" dirty="0" err="1" smtClean="0"/>
              <a:t>association</a:t>
            </a:r>
            <a:r>
              <a:rPr lang="hr-HR" sz="2800" dirty="0" smtClean="0"/>
              <a:t> </a:t>
            </a:r>
            <a:r>
              <a:rPr lang="hr-HR" sz="2800" dirty="0" err="1" smtClean="0"/>
              <a:t>between</a:t>
            </a:r>
            <a:r>
              <a:rPr lang="hr-HR" sz="2800" dirty="0" smtClean="0"/>
              <a:t> DHEAS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pregnancy</a:t>
            </a:r>
            <a:r>
              <a:rPr lang="hr-HR" sz="2800" dirty="0" smtClean="0"/>
              <a:t> </a:t>
            </a:r>
            <a:r>
              <a:rPr lang="hr-HR" sz="2800" dirty="0" err="1" smtClean="0"/>
              <a:t>chances</a:t>
            </a:r>
            <a:r>
              <a:rPr lang="hr-HR" sz="2800" dirty="0" smtClean="0"/>
              <a:t> </a:t>
            </a:r>
            <a:r>
              <a:rPr lang="hr-HR" sz="2800" dirty="0" err="1" smtClean="0"/>
              <a:t>could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explained</a:t>
            </a:r>
            <a:r>
              <a:rPr lang="hr-HR" sz="2800" dirty="0" smtClean="0"/>
              <a:t> </a:t>
            </a:r>
            <a:r>
              <a:rPr lang="hr-HR" sz="2800" dirty="0" err="1" smtClean="0"/>
              <a:t>by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association</a:t>
            </a:r>
            <a:r>
              <a:rPr lang="en-US" sz="2800" dirty="0" smtClean="0"/>
              <a:t> of DHEAS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en-US" sz="2800" dirty="0" err="1" smtClean="0"/>
              <a:t>oocyte</a:t>
            </a:r>
            <a:r>
              <a:rPr lang="sr-Latn-CS" altLang="en-US" sz="2800" dirty="0" smtClean="0"/>
              <a:t> </a:t>
            </a:r>
            <a:r>
              <a:rPr lang="en-US" sz="2800" dirty="0" smtClean="0"/>
              <a:t>quality</a:t>
            </a:r>
            <a:endParaRPr lang="hr-HR" sz="2800" dirty="0" smtClean="0"/>
          </a:p>
          <a:p>
            <a:pPr>
              <a:lnSpc>
                <a:spcPct val="90000"/>
              </a:lnSpc>
            </a:pPr>
            <a:endParaRPr lang="sr-Latn-CS" altLang="en-US" sz="2800" dirty="0"/>
          </a:p>
        </p:txBody>
      </p:sp>
    </p:spTree>
  </p:cSld>
  <p:clrMapOvr>
    <a:masterClrMapping/>
  </p:clrMapOvr>
  <p:transition advTm="51153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Research</a:t>
            </a:r>
            <a:endParaRPr lang="sr-Latn-CS" altLang="zh-CN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1339850"/>
            <a:ext cx="8353425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37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F09B-017B-484C-A3B6-E1E5EA4594E8}" type="datetime1">
              <a:rPr lang="en-US" altLang="zh-CN" smtClean="0"/>
              <a:pPr/>
              <a:t>10/15/2013</a:t>
            </a:fld>
            <a:endParaRPr lang="sr-Latn-CS" altLang="zh-CN" sz="1800">
              <a:solidFill>
                <a:schemeClr val="tx1"/>
              </a:solidFill>
            </a:endParaRPr>
          </a:p>
        </p:txBody>
      </p:sp>
      <p:pic>
        <p:nvPicPr>
          <p:cNvPr id="4" name="Picture 3" descr="image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3043" y="0"/>
            <a:ext cx="36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hr-HR" dirty="0" smtClean="0">
                <a:solidFill>
                  <a:schemeClr val="bg1"/>
                </a:solidFill>
                <a:latin typeface="Forte" pitchFamily="66" charset="0"/>
              </a:rPr>
              <a:t>Reprodukcijski tim KB Merk</a:t>
            </a:r>
            <a:r>
              <a:rPr lang="hr-HR" dirty="0" smtClean="0">
                <a:solidFill>
                  <a:schemeClr val="bg1"/>
                </a:solidFill>
              </a:rPr>
              <a:t>ur</a:t>
            </a:r>
            <a:endParaRPr lang="hr-HR" dirty="0">
              <a:solidFill>
                <a:schemeClr val="bg1"/>
              </a:solidFill>
            </a:endParaRPr>
          </a:p>
        </p:txBody>
      </p:sp>
      <p:pic>
        <p:nvPicPr>
          <p:cNvPr id="7" name="Picture 6" descr="smeško-mahanj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693" y="0"/>
            <a:ext cx="1819048" cy="1066667"/>
          </a:xfrm>
          <a:prstGeom prst="roundRect">
            <a:avLst/>
          </a:prstGeom>
          <a:ln>
            <a:noFill/>
          </a:ln>
        </p:spPr>
      </p:pic>
    </p:spTree>
  </p:cSld>
  <p:clrMapOvr>
    <a:masterClrMapping/>
  </p:clrMapOvr>
  <p:transition advTm="592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endParaRPr lang="sr-Latn-CS" altLang="zh-CN" dirty="0"/>
          </a:p>
        </p:txBody>
      </p:sp>
      <p:sp>
        <p:nvSpPr>
          <p:cNvPr id="7171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/>
        </p:spPr>
        <p:txBody>
          <a:bodyPr/>
          <a:lstStyle/>
          <a:p>
            <a:pPr lvl="1"/>
            <a:r>
              <a:rPr lang="sr-Latn-CS" altLang="zh-CN" dirty="0" err="1" smtClean="0"/>
              <a:t>oocyte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yield</a:t>
            </a:r>
            <a:r>
              <a:rPr lang="sr-Latn-CS" altLang="zh-CN" dirty="0" smtClean="0"/>
              <a:t>: </a:t>
            </a:r>
            <a:r>
              <a:rPr lang="sr-Latn-CS" altLang="zh-CN" dirty="0" err="1" smtClean="0"/>
              <a:t>positively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affects</a:t>
            </a:r>
            <a:r>
              <a:rPr lang="sr-Latn-CS" altLang="zh-CN" dirty="0" smtClean="0"/>
              <a:t> the </a:t>
            </a:r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r>
              <a:rPr lang="sr-Latn-CS" altLang="zh-CN" dirty="0" smtClean="0"/>
              <a:t> (</a:t>
            </a:r>
            <a:r>
              <a:rPr lang="sr-Latn-CS" altLang="zh-CN" dirty="0" err="1" smtClean="0"/>
              <a:t>Ulug</a:t>
            </a:r>
            <a:r>
              <a:rPr lang="sr-Latn-CS" altLang="zh-CN" dirty="0" smtClean="0"/>
              <a:t> et al., 2003; Baka et al., 2006; </a:t>
            </a:r>
            <a:r>
              <a:rPr lang="sr-Latn-CS" altLang="zh-CN" dirty="0" err="1" smtClean="0"/>
              <a:t>Timeva</a:t>
            </a:r>
            <a:r>
              <a:rPr lang="sr-Latn-CS" altLang="zh-CN" dirty="0" smtClean="0"/>
              <a:t> et al., 2006)</a:t>
            </a:r>
          </a:p>
          <a:p>
            <a:pPr lvl="1"/>
            <a:r>
              <a:rPr lang="sr-Latn-CS" altLang="zh-CN" dirty="0" err="1" smtClean="0"/>
              <a:t>poor</a:t>
            </a:r>
            <a:r>
              <a:rPr lang="sr-Latn-CS" altLang="zh-CN" dirty="0" smtClean="0"/>
              <a:t> </a:t>
            </a:r>
            <a:r>
              <a:rPr lang="sr-Latn-CS" altLang="zh-CN" dirty="0" err="1"/>
              <a:t>responders</a:t>
            </a:r>
            <a:r>
              <a:rPr lang="sr-Latn-CS" altLang="zh-CN" dirty="0"/>
              <a:t> </a:t>
            </a:r>
            <a:r>
              <a:rPr lang="sr-Latn-CS" altLang="zh-CN" dirty="0" err="1"/>
              <a:t>have</a:t>
            </a:r>
            <a:r>
              <a:rPr lang="sr-Latn-CS" altLang="zh-CN" dirty="0"/>
              <a:t> a </a:t>
            </a:r>
            <a:r>
              <a:rPr lang="sr-Latn-CS" altLang="zh-CN" dirty="0" err="1"/>
              <a:t>lower</a:t>
            </a:r>
            <a:r>
              <a:rPr lang="sr-Latn-CS" altLang="zh-CN" dirty="0"/>
              <a:t> </a:t>
            </a:r>
            <a:r>
              <a:rPr lang="sr-Latn-CS" altLang="zh-CN" dirty="0" err="1"/>
              <a:t>pregnancy</a:t>
            </a:r>
            <a:r>
              <a:rPr lang="sr-Latn-CS" altLang="zh-CN" dirty="0"/>
              <a:t> rate </a:t>
            </a:r>
            <a:r>
              <a:rPr lang="sr-Latn-CS" altLang="zh-CN" dirty="0" err="1"/>
              <a:t>compared</a:t>
            </a:r>
            <a:r>
              <a:rPr lang="sr-Latn-CS" altLang="zh-CN" dirty="0"/>
              <a:t> </a:t>
            </a:r>
            <a:r>
              <a:rPr lang="sr-Latn-CS" altLang="zh-CN" dirty="0" err="1"/>
              <a:t>with</a:t>
            </a:r>
            <a:r>
              <a:rPr lang="sr-Latn-CS" altLang="zh-CN" dirty="0"/>
              <a:t> </a:t>
            </a:r>
            <a:r>
              <a:rPr lang="sr-Latn-CS" altLang="zh-CN" dirty="0" err="1"/>
              <a:t>normal</a:t>
            </a:r>
            <a:r>
              <a:rPr lang="sr-Latn-CS" altLang="zh-CN" dirty="0"/>
              <a:t> </a:t>
            </a:r>
            <a:r>
              <a:rPr lang="sr-Latn-CS" altLang="zh-CN" dirty="0" err="1"/>
              <a:t>responders</a:t>
            </a:r>
            <a:r>
              <a:rPr lang="sr-Latn-CS" altLang="zh-CN" dirty="0"/>
              <a:t> (Biljan et al., 2000; de </a:t>
            </a:r>
            <a:r>
              <a:rPr lang="sr-Latn-CS" altLang="zh-CN" dirty="0" err="1"/>
              <a:t>Sutter</a:t>
            </a:r>
            <a:r>
              <a:rPr lang="sr-Latn-CS" altLang="zh-CN" dirty="0"/>
              <a:t> </a:t>
            </a:r>
            <a:r>
              <a:rPr lang="sr-Latn-CS" altLang="zh-CN" dirty="0" err="1"/>
              <a:t>and</a:t>
            </a:r>
            <a:r>
              <a:rPr lang="sr-Latn-CS" altLang="zh-CN" dirty="0"/>
              <a:t> </a:t>
            </a:r>
            <a:r>
              <a:rPr lang="sr-Latn-CS" altLang="zh-CN" dirty="0" err="1"/>
              <a:t>Dhont</a:t>
            </a:r>
            <a:r>
              <a:rPr lang="sr-Latn-CS" altLang="zh-CN" dirty="0"/>
              <a:t>, 2003; </a:t>
            </a:r>
            <a:r>
              <a:rPr lang="sr-Latn-CS" altLang="zh-CN" dirty="0" err="1"/>
              <a:t>Galey</a:t>
            </a:r>
            <a:r>
              <a:rPr lang="sr-Latn-CS" altLang="zh-CN" dirty="0"/>
              <a:t>-</a:t>
            </a:r>
            <a:r>
              <a:rPr lang="sr-Latn-CS" altLang="zh-CN" dirty="0" err="1"/>
              <a:t>Fontaine</a:t>
            </a:r>
            <a:r>
              <a:rPr lang="sr-Latn-CS" altLang="zh-CN" dirty="0"/>
              <a:t> et al., 2005; Baka et al., 2006; </a:t>
            </a:r>
            <a:r>
              <a:rPr lang="sr-Latn-CS" altLang="zh-CN" dirty="0" err="1"/>
              <a:t>Timeva</a:t>
            </a:r>
            <a:r>
              <a:rPr lang="sr-Latn-CS" altLang="zh-CN" dirty="0"/>
              <a:t> et al.,2006; van </a:t>
            </a:r>
            <a:r>
              <a:rPr lang="sr-Latn-CS" altLang="zh-CN" dirty="0" err="1"/>
              <a:t>der</a:t>
            </a:r>
            <a:r>
              <a:rPr lang="sr-Latn-CS" altLang="zh-CN" dirty="0"/>
              <a:t> </a:t>
            </a:r>
            <a:r>
              <a:rPr lang="sr-Latn-CS" altLang="zh-CN" dirty="0" err="1"/>
              <a:t>Gaast</a:t>
            </a:r>
            <a:r>
              <a:rPr lang="sr-Latn-CS" altLang="zh-CN" dirty="0"/>
              <a:t> et al., 2006; </a:t>
            </a:r>
            <a:r>
              <a:rPr lang="sr-Latn-CS" altLang="zh-CN" dirty="0" err="1"/>
              <a:t>Saldeen</a:t>
            </a:r>
            <a:r>
              <a:rPr lang="sr-Latn-CS" altLang="zh-CN" dirty="0"/>
              <a:t> et al., 2007; </a:t>
            </a:r>
            <a:r>
              <a:rPr lang="sr-Latn-CS" altLang="zh-CN" dirty="0" err="1"/>
              <a:t>Hendriks</a:t>
            </a:r>
            <a:r>
              <a:rPr lang="sr-Latn-CS" altLang="zh-CN" dirty="0"/>
              <a:t> et al., 2008; </a:t>
            </a:r>
            <a:r>
              <a:rPr lang="sr-Latn-CS" altLang="zh-CN" dirty="0" err="1"/>
              <a:t>Zhen</a:t>
            </a:r>
            <a:r>
              <a:rPr lang="sr-Latn-CS" altLang="zh-CN" dirty="0"/>
              <a:t> et al., 2008</a:t>
            </a:r>
            <a:r>
              <a:rPr lang="sr-Latn-CS" altLang="zh-CN" dirty="0" smtClean="0"/>
              <a:t>)</a:t>
            </a:r>
          </a:p>
          <a:p>
            <a:pPr lvl="1"/>
            <a:endParaRPr lang="sr-Latn-CS" altLang="zh-CN" dirty="0"/>
          </a:p>
          <a:p>
            <a:pPr lvl="1"/>
            <a:endParaRPr lang="sr-Latn-CS" altLang="zh-CN" dirty="0"/>
          </a:p>
        </p:txBody>
      </p:sp>
    </p:spTree>
  </p:cSld>
  <p:clrMapOvr>
    <a:masterClrMapping/>
  </p:clrMapOvr>
  <p:transition advTm="2734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smtClean="0"/>
              <a:t>POOR</a:t>
            </a:r>
            <a:endParaRPr lang="sr-Latn-CS" altLang="zh-CN" dirty="0"/>
          </a:p>
        </p:txBody>
      </p:sp>
      <p:sp>
        <p:nvSpPr>
          <p:cNvPr id="6147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/>
              <a:t>poor ovarian response (POOR) is associated </a:t>
            </a:r>
          </a:p>
          <a:p>
            <a:pPr lvl="1">
              <a:lnSpc>
                <a:spcPct val="90000"/>
              </a:lnSpc>
            </a:pPr>
            <a:r>
              <a:rPr lang="sr-Latn-CS" altLang="en-US"/>
              <a:t>mainly, 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reduced number of FSH-sensitive follicles</a:t>
            </a:r>
            <a:r>
              <a:rPr lang="en-US"/>
              <a:t>, most frequently linked to</a:t>
            </a:r>
            <a:r>
              <a:rPr lang="sr-Latn-CS" altLang="en-US"/>
              <a:t> </a:t>
            </a:r>
            <a:r>
              <a:rPr lang="en-US"/>
              <a:t>the condition known as diminished ovarian reserve. </a:t>
            </a:r>
            <a:endParaRPr lang="sr-Latn-CS" altLang="en-US"/>
          </a:p>
          <a:p>
            <a:pPr lvl="1">
              <a:lnSpc>
                <a:spcPct val="90000"/>
              </a:lnSpc>
            </a:pPr>
            <a:r>
              <a:rPr lang="sr-Latn-CS" altLang="en-US"/>
              <a:t>rarely, </a:t>
            </a:r>
          </a:p>
          <a:p>
            <a:pPr lvl="2">
              <a:lnSpc>
                <a:spcPct val="90000"/>
              </a:lnSpc>
            </a:pPr>
            <a:r>
              <a:rPr lang="en-US" b="1" i="1"/>
              <a:t>suboptimal exposure</a:t>
            </a:r>
            <a:r>
              <a:rPr lang="sr-Latn-CS" altLang="en-US" b="1" i="1"/>
              <a:t> </a:t>
            </a:r>
            <a:r>
              <a:rPr lang="en-US"/>
              <a:t>to gonadotrophins</a:t>
            </a:r>
            <a:r>
              <a:rPr lang="sr-Latn-CS" altLang="en-US"/>
              <a:t> </a:t>
            </a:r>
            <a:r>
              <a:rPr lang="en-US"/>
              <a:t>(Maheshwari et al.,2007)</a:t>
            </a:r>
            <a:r>
              <a:rPr lang="sr-Latn-CS" altLang="en-US"/>
              <a:t> </a:t>
            </a:r>
          </a:p>
          <a:p>
            <a:pPr lvl="2">
              <a:lnSpc>
                <a:spcPct val="90000"/>
              </a:lnSpc>
            </a:pPr>
            <a:r>
              <a:rPr lang="sr-Latn-CS" altLang="en-US" b="1" i="1"/>
              <a:t>FSH hyposensitivity  </a:t>
            </a:r>
            <a:r>
              <a:rPr lang="sr-Latn-CS" altLang="en-US"/>
              <a:t>(</a:t>
            </a:r>
            <a:r>
              <a:rPr lang="en-US"/>
              <a:t>FSH receptor subtypes less sensitive to exogenous gonadotrophins (Simoni et al.,</a:t>
            </a:r>
            <a:r>
              <a:rPr lang="sr-Latn-CS" altLang="en-US"/>
              <a:t> </a:t>
            </a:r>
            <a:r>
              <a:rPr lang="en-US"/>
              <a:t>2002).</a:t>
            </a:r>
            <a:endParaRPr lang="sr-Latn-CS" altLang="en-US"/>
          </a:p>
        </p:txBody>
      </p:sp>
    </p:spTree>
  </p:cSld>
  <p:clrMapOvr>
    <a:masterClrMapping/>
  </p:clrMapOvr>
  <p:transition advTm="3294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r>
              <a:rPr lang="sr-Latn-CS" altLang="zh-CN" dirty="0" smtClean="0"/>
              <a:t> in </a:t>
            </a:r>
            <a:r>
              <a:rPr lang="sr-Latn-CS" altLang="zh-CN" dirty="0" err="1" smtClean="0"/>
              <a:t>POORs</a:t>
            </a:r>
            <a:endParaRPr lang="sr-Latn-CS" altLang="zh-CN" dirty="0"/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dirty="0" smtClean="0"/>
              <a:t>POOR </a:t>
            </a:r>
            <a:r>
              <a:rPr lang="hr-HR" altLang="en-US" dirty="0" err="1" smtClean="0"/>
              <a:t>definition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requires</a:t>
            </a:r>
            <a:r>
              <a:rPr lang="hr-HR" altLang="en-US" dirty="0" smtClean="0"/>
              <a:t>, at </a:t>
            </a:r>
            <a:r>
              <a:rPr lang="hr-HR" altLang="en-US" dirty="0" err="1" smtClean="0"/>
              <a:t>least</a:t>
            </a:r>
            <a:r>
              <a:rPr lang="hr-HR" altLang="en-US" dirty="0" smtClean="0"/>
              <a:t>, 1 IVF </a:t>
            </a:r>
            <a:r>
              <a:rPr lang="hr-HR" altLang="en-US" dirty="0" err="1" smtClean="0"/>
              <a:t>cycle</a:t>
            </a:r>
            <a:r>
              <a:rPr lang="hr-HR" altLang="en-US" dirty="0" smtClean="0"/>
              <a:t> (</a:t>
            </a:r>
            <a:r>
              <a:rPr lang="hr-HR" altLang="en-US" dirty="0" err="1" smtClean="0"/>
              <a:t>Ferrareti</a:t>
            </a:r>
            <a:r>
              <a:rPr lang="hr-HR" altLang="en-US" dirty="0" smtClean="0"/>
              <a:t> et al., 2011)</a:t>
            </a:r>
            <a:endParaRPr lang="hr-HR" dirty="0" smtClean="0"/>
          </a:p>
          <a:p>
            <a:r>
              <a:rPr lang="en-US" dirty="0" err="1" smtClean="0"/>
              <a:t>identiﬁ</a:t>
            </a:r>
            <a:r>
              <a:rPr lang="sr-Latn-CS" altLang="en-US" dirty="0" err="1"/>
              <a:t>cation</a:t>
            </a:r>
            <a:r>
              <a:rPr lang="sr-Latn-CS" altLang="en-US" dirty="0"/>
              <a:t> of </a:t>
            </a:r>
            <a:r>
              <a:rPr lang="sr-Latn-CS" altLang="en-US" dirty="0" err="1"/>
              <a:t>those</a:t>
            </a:r>
            <a:r>
              <a:rPr lang="sr-Latn-CS" altLang="en-US" dirty="0"/>
              <a:t> </a:t>
            </a:r>
            <a:r>
              <a:rPr lang="sr-Latn-CS" altLang="en-US" dirty="0" err="1"/>
              <a:t>among</a:t>
            </a:r>
            <a:r>
              <a:rPr lang="sr-Latn-CS" altLang="en-US" dirty="0"/>
              <a:t> p</a:t>
            </a:r>
            <a:r>
              <a:rPr lang="en-US" dirty="0" err="1"/>
              <a:t>oor</a:t>
            </a:r>
            <a:r>
              <a:rPr lang="en-US" dirty="0"/>
              <a:t> responders who still have an acceptable </a:t>
            </a:r>
            <a:r>
              <a:rPr lang="en-US" dirty="0" smtClean="0"/>
              <a:t>prognosis</a:t>
            </a:r>
            <a:endParaRPr lang="sr-Latn-CS" altLang="en-US" dirty="0"/>
          </a:p>
          <a:p>
            <a:r>
              <a:rPr lang="en-US" dirty="0"/>
              <a:t>counsel</a:t>
            </a:r>
            <a:r>
              <a:rPr lang="sr-Latn-CS" altLang="en-US" dirty="0"/>
              <a:t>ing</a:t>
            </a:r>
            <a:r>
              <a:rPr lang="en-US" dirty="0"/>
              <a:t> on whether it is worthwhile to</a:t>
            </a:r>
            <a:r>
              <a:rPr lang="sr-Latn-CS" altLang="en-US" dirty="0"/>
              <a:t> </a:t>
            </a:r>
            <a:r>
              <a:rPr lang="en-US" dirty="0"/>
              <a:t>start or continue with </a:t>
            </a:r>
            <a:r>
              <a:rPr lang="en-US" dirty="0" smtClean="0"/>
              <a:t>IVF</a:t>
            </a:r>
            <a:r>
              <a:rPr lang="hr-HR" dirty="0" smtClean="0"/>
              <a:t> </a:t>
            </a:r>
            <a:r>
              <a:rPr lang="sr-Latn-CS" altLang="en-US" dirty="0" smtClean="0"/>
              <a:t>(</a:t>
            </a:r>
            <a:r>
              <a:rPr lang="sr-Latn-CS" altLang="en-US" dirty="0" err="1" smtClean="0"/>
              <a:t>Oudendijk</a:t>
            </a:r>
            <a:r>
              <a:rPr lang="sr-Latn-CS" altLang="en-US" dirty="0" smtClean="0"/>
              <a:t> et al., 2012)</a:t>
            </a:r>
            <a:endParaRPr lang="sr-Latn-CS" altLang="en-US" dirty="0"/>
          </a:p>
        </p:txBody>
      </p:sp>
    </p:spTree>
  </p:cSld>
  <p:clrMapOvr>
    <a:masterClrMapping/>
  </p:clrMapOvr>
  <p:transition advTm="593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marL="0" indent="0"/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r>
              <a:rPr lang="sr-Latn-CS" altLang="zh-CN" dirty="0" smtClean="0"/>
              <a:t> in </a:t>
            </a:r>
            <a:r>
              <a:rPr lang="sr-Latn-CS" altLang="zh-CN" dirty="0" err="1" smtClean="0"/>
              <a:t>POORs</a:t>
            </a:r>
            <a:endParaRPr lang="sr-Latn-CS" altLang="zh-CN" dirty="0"/>
          </a:p>
        </p:txBody>
      </p:sp>
      <p:sp>
        <p:nvSpPr>
          <p:cNvPr id="1126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8525"/>
          </a:xfrm>
          <a:ln/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sr-Latn-CS" altLang="zh-CN"/>
              <a:t>BMI: &gt;30 kg/m</a:t>
            </a:r>
            <a:r>
              <a:rPr lang="sr-Latn-CS" altLang="zh-CN" baseline="30000"/>
              <a:t>2</a:t>
            </a:r>
            <a:r>
              <a:rPr lang="sr-Latn-CS" altLang="zh-CN"/>
              <a:t> negatively influence the pregnancy chances (Orvieto et al., 2009)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Latn-CS" altLang="zh-CN"/>
              <a:t>FSH: &gt;12 IU/L significantly lowers the pregnancy rates (Galey-Fontaine et al., 2005)</a:t>
            </a:r>
          </a:p>
        </p:txBody>
      </p:sp>
    </p:spTree>
  </p:cSld>
  <p:clrMapOvr>
    <a:masterClrMapping/>
  </p:clrMapOvr>
  <p:transition advTm="2676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Expected</a:t>
            </a:r>
            <a:r>
              <a:rPr lang="sr-Latn-CS" altLang="zh-CN" dirty="0" smtClean="0"/>
              <a:t> POOR</a:t>
            </a:r>
            <a:endParaRPr lang="sr-Latn-CS" altLang="zh-CN" dirty="0"/>
          </a:p>
        </p:txBody>
      </p:sp>
      <p:sp>
        <p:nvSpPr>
          <p:cNvPr id="5123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hr-HR" altLang="en-US" dirty="0" err="1" smtClean="0"/>
              <a:t>expected</a:t>
            </a:r>
            <a:r>
              <a:rPr lang="hr-HR" altLang="en-US" dirty="0" smtClean="0"/>
              <a:t> POOR </a:t>
            </a:r>
            <a:r>
              <a:rPr lang="hr-HR" altLang="en-US" dirty="0" err="1" smtClean="0"/>
              <a:t>could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be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diagnosed</a:t>
            </a:r>
            <a:r>
              <a:rPr lang="hr-HR" altLang="en-US" dirty="0" smtClean="0"/>
              <a:t> BEFORE first IVF </a:t>
            </a:r>
            <a:r>
              <a:rPr lang="hr-HR" altLang="en-US" dirty="0" err="1" smtClean="0"/>
              <a:t>cycle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according</a:t>
            </a:r>
            <a:r>
              <a:rPr lang="hr-HR" altLang="en-US" dirty="0" smtClean="0"/>
              <a:t> to AMH, AFC…</a:t>
            </a:r>
            <a:endParaRPr lang="sr-Latn-CS" altLang="en-US" dirty="0" smtClean="0"/>
          </a:p>
          <a:p>
            <a:r>
              <a:rPr lang="sr-Latn-CS" altLang="en-US" dirty="0" smtClean="0"/>
              <a:t>AMH </a:t>
            </a:r>
            <a:r>
              <a:rPr lang="sr-Latn-CS" altLang="en-US" dirty="0"/>
              <a:t>– </a:t>
            </a:r>
            <a:r>
              <a:rPr lang="sr-Latn-CS" altLang="en-US" dirty="0" err="1"/>
              <a:t>prediction</a:t>
            </a:r>
            <a:r>
              <a:rPr lang="sr-Latn-CS" altLang="en-US" dirty="0"/>
              <a:t> of </a:t>
            </a:r>
            <a:r>
              <a:rPr lang="sr-Latn-CS" altLang="en-US" dirty="0" smtClean="0"/>
              <a:t>POOR</a:t>
            </a:r>
            <a:endParaRPr lang="sr-Latn-CS" altLang="en-US" dirty="0"/>
          </a:p>
          <a:p>
            <a:pPr lvl="1"/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en-US" dirty="0" smtClean="0"/>
              <a:t>response </a:t>
            </a:r>
            <a:r>
              <a:rPr lang="en-US" dirty="0"/>
              <a:t>to FSH</a:t>
            </a:r>
            <a:r>
              <a:rPr lang="sr-Latn-CS" altLang="en-US" dirty="0"/>
              <a:t>, r</a:t>
            </a:r>
            <a:r>
              <a:rPr lang="en-US" dirty="0" err="1"/>
              <a:t>eported</a:t>
            </a:r>
            <a:r>
              <a:rPr lang="en-US" dirty="0"/>
              <a:t> sensitivity and specificity ranged</a:t>
            </a:r>
            <a:r>
              <a:rPr lang="sr-Latn-CS" altLang="en-US" dirty="0"/>
              <a:t> </a:t>
            </a:r>
            <a:r>
              <a:rPr lang="en-US" dirty="0"/>
              <a:t>between 44–97% and 41–100%, respectively</a:t>
            </a:r>
            <a:r>
              <a:rPr lang="sr-Latn-CS" altLang="en-US" dirty="0"/>
              <a:t> (La </a:t>
            </a:r>
            <a:r>
              <a:rPr lang="sr-Latn-CS" altLang="en-US" dirty="0" err="1"/>
              <a:t>Marca</a:t>
            </a:r>
            <a:r>
              <a:rPr lang="sr-Latn-CS" altLang="en-US" dirty="0"/>
              <a:t> et al., 2010)</a:t>
            </a:r>
          </a:p>
        </p:txBody>
      </p:sp>
    </p:spTree>
  </p:cSld>
  <p:clrMapOvr>
    <a:masterClrMapping/>
  </p:clrMapOvr>
  <p:transition advTm="4023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r>
              <a:rPr lang="sr-Latn-CS" altLang="zh-CN" dirty="0" err="1" smtClean="0"/>
              <a:t>Pregnancy</a:t>
            </a:r>
            <a:r>
              <a:rPr lang="sr-Latn-CS" altLang="zh-CN" dirty="0" smtClean="0"/>
              <a:t> </a:t>
            </a:r>
            <a:r>
              <a:rPr lang="sr-Latn-CS" altLang="zh-CN" dirty="0" err="1" smtClean="0"/>
              <a:t>chances</a:t>
            </a:r>
            <a:endParaRPr lang="sr-Latn-CS" altLang="zh-CN" dirty="0"/>
          </a:p>
        </p:txBody>
      </p:sp>
      <p:sp>
        <p:nvSpPr>
          <p:cNvPr id="8195" name="Content Placeholder 2"/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/>
        </p:spPr>
        <p:txBody>
          <a:bodyPr/>
          <a:lstStyle/>
          <a:p>
            <a:pPr lvl="1"/>
            <a:r>
              <a:rPr lang="sr-Latn-CS" altLang="zh-CN"/>
              <a:t>AMH is not suitable to be used as a single predictor of pregnancy chances following IVF (Broer et al., 2009; Weghofer et al.,2011; Ferraretti et al., 2011)</a:t>
            </a:r>
          </a:p>
          <a:p>
            <a:pPr lvl="1"/>
            <a:r>
              <a:rPr lang="sr-Latn-CS" altLang="zh-CN"/>
              <a:t>age: negatively associated with pregnancy chances (Hanoch et al., 1998; de Sutter and Dhont, 2003; Ulug et al.,2003; aley-Fontaine et al., 2005; Zhen et al., 2008)</a:t>
            </a:r>
          </a:p>
        </p:txBody>
      </p:sp>
    </p:spTree>
  </p:cSld>
  <p:clrMapOvr>
    <a:masterClrMapping/>
  </p:clrMapOvr>
  <p:transition advTm="3712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Office tema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FFFFFF"/>
    </a:accent3>
    <a:accent4>
      <a:srgbClr val="000000"/>
    </a:accent4>
    <a:accent5>
      <a:srgbClr val="EBEBEB"/>
    </a:accent5>
    <a:accent6>
      <a:srgbClr val="A1A1A1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157256446</TotalTime>
  <Pages>0</Pages>
  <Words>1283</Words>
  <Characters>0</Characters>
  <Application>Microsoft Office PowerPoint</Application>
  <DocSecurity>0</DocSecurity>
  <PresentationFormat>On-screen Show (4:3)</PresentationFormat>
  <Lines>0</Lines>
  <Paragraphs>140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tema</vt:lpstr>
      <vt:lpstr>Predikcija ishoda IVF postupaka u žena s niskim serumskim vrijednostima AMH</vt:lpstr>
      <vt:lpstr>AMH</vt:lpstr>
      <vt:lpstr>AMH</vt:lpstr>
      <vt:lpstr>Pregnancy chances</vt:lpstr>
      <vt:lpstr>POOR</vt:lpstr>
      <vt:lpstr>Pregnancy chances in POORs</vt:lpstr>
      <vt:lpstr>Pregnancy chances in POORs</vt:lpstr>
      <vt:lpstr>Expected POOR</vt:lpstr>
      <vt:lpstr>Pregnancy chances</vt:lpstr>
      <vt:lpstr>Pregnancy chances before first IVF cycle</vt:lpstr>
      <vt:lpstr>Research</vt:lpstr>
      <vt:lpstr>Research</vt:lpstr>
      <vt:lpstr>Uvod</vt:lpstr>
      <vt:lpstr>Research</vt:lpstr>
      <vt:lpstr>Istraživanje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Research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Predikcija ishoda IVF postupaka u žena s niskim serumskim vrijednostima AMH</dc:title>
  <dc:creator>Korisnik</dc:creator>
  <cp:lastModifiedBy>Vedrana Biuk Martinovic</cp:lastModifiedBy>
  <cp:revision>174</cp:revision>
  <cp:lastPrinted>1899-12-30T00:00:00Z</cp:lastPrinted>
  <dcterms:created xsi:type="dcterms:W3CDTF">2013-07-24T09:52:00Z</dcterms:created>
  <dcterms:modified xsi:type="dcterms:W3CDTF">2013-10-15T09:34:35Z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1033-8.1.0.3032</vt:lpwstr>
  </property>
</Properties>
</file>